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1" r:id="rId25"/>
    <p:sldId id="280" r:id="rId26"/>
  </p:sldIdLst>
  <p:sldSz cx="12192000" cy="6858000"/>
  <p:notesSz cx="7104063"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1075"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563EBC-DD42-FA66-5B4C-28BE4A09787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4198F82-3DDC-4BF6-1108-2095B95761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3DB4C4B-5071-2979-DBA0-73498A4A794C}"/>
              </a:ext>
            </a:extLst>
          </p:cNvPr>
          <p:cNvSpPr>
            <a:spLocks noGrp="1"/>
          </p:cNvSpPr>
          <p:nvPr>
            <p:ph type="dt" sz="half" idx="10"/>
          </p:nvPr>
        </p:nvSpPr>
        <p:spPr/>
        <p:txBody>
          <a:bodyPr/>
          <a:lstStyle/>
          <a:p>
            <a:fld id="{F7709E0F-1B64-4AA1-995F-FE958F35AA33}"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D2AD3EF4-0083-5511-1543-3AE924114C6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3889E24-55DE-623E-51B4-75F15C84FB07}"/>
              </a:ext>
            </a:extLst>
          </p:cNvPr>
          <p:cNvSpPr>
            <a:spLocks noGrp="1"/>
          </p:cNvSpPr>
          <p:nvPr>
            <p:ph type="sldNum" sz="quarter" idx="12"/>
          </p:nvPr>
        </p:nvSpPr>
        <p:spPr/>
        <p:txBody>
          <a:bodyPr/>
          <a:lstStyle/>
          <a:p>
            <a:fld id="{FFD36604-EBC9-4215-BBBA-85F9F8292406}" type="slidenum">
              <a:rPr lang="fr-FR" smtClean="0"/>
              <a:t>‹N°›</a:t>
            </a:fld>
            <a:endParaRPr lang="fr-FR"/>
          </a:p>
        </p:txBody>
      </p:sp>
    </p:spTree>
    <p:extLst>
      <p:ext uri="{BB962C8B-B14F-4D97-AF65-F5344CB8AC3E}">
        <p14:creationId xmlns:p14="http://schemas.microsoft.com/office/powerpoint/2010/main" val="4108024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C55F04-0C7F-70AA-14FA-41353252039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E2D4A24-516D-C021-A02D-5D7452B5FEC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912C58A-FEB9-298E-CA20-027A4B820842}"/>
              </a:ext>
            </a:extLst>
          </p:cNvPr>
          <p:cNvSpPr>
            <a:spLocks noGrp="1"/>
          </p:cNvSpPr>
          <p:nvPr>
            <p:ph type="dt" sz="half" idx="10"/>
          </p:nvPr>
        </p:nvSpPr>
        <p:spPr/>
        <p:txBody>
          <a:bodyPr/>
          <a:lstStyle/>
          <a:p>
            <a:fld id="{F7709E0F-1B64-4AA1-995F-FE958F35AA33}"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35FD00E2-7ABE-68DD-A894-F38F4B02851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09E3598-3905-9903-19C9-ED31FA1B654F}"/>
              </a:ext>
            </a:extLst>
          </p:cNvPr>
          <p:cNvSpPr>
            <a:spLocks noGrp="1"/>
          </p:cNvSpPr>
          <p:nvPr>
            <p:ph type="sldNum" sz="quarter" idx="12"/>
          </p:nvPr>
        </p:nvSpPr>
        <p:spPr/>
        <p:txBody>
          <a:bodyPr/>
          <a:lstStyle/>
          <a:p>
            <a:fld id="{FFD36604-EBC9-4215-BBBA-85F9F8292406}" type="slidenum">
              <a:rPr lang="fr-FR" smtClean="0"/>
              <a:t>‹N°›</a:t>
            </a:fld>
            <a:endParaRPr lang="fr-FR"/>
          </a:p>
        </p:txBody>
      </p:sp>
    </p:spTree>
    <p:extLst>
      <p:ext uri="{BB962C8B-B14F-4D97-AF65-F5344CB8AC3E}">
        <p14:creationId xmlns:p14="http://schemas.microsoft.com/office/powerpoint/2010/main" val="1221652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4B48C5A-E633-23A0-17FB-5F207EE231B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B562157-2A59-052F-38B6-77F823AF477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92A7A30-DB59-D38E-CEA2-37540A7B9650}"/>
              </a:ext>
            </a:extLst>
          </p:cNvPr>
          <p:cNvSpPr>
            <a:spLocks noGrp="1"/>
          </p:cNvSpPr>
          <p:nvPr>
            <p:ph type="dt" sz="half" idx="10"/>
          </p:nvPr>
        </p:nvSpPr>
        <p:spPr/>
        <p:txBody>
          <a:bodyPr/>
          <a:lstStyle/>
          <a:p>
            <a:fld id="{F7709E0F-1B64-4AA1-995F-FE958F35AA33}"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999E2E19-B00D-30F7-FD0E-C3ED9A67707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B1CB46-6E4A-949E-FD8E-E64BF43CC983}"/>
              </a:ext>
            </a:extLst>
          </p:cNvPr>
          <p:cNvSpPr>
            <a:spLocks noGrp="1"/>
          </p:cNvSpPr>
          <p:nvPr>
            <p:ph type="sldNum" sz="quarter" idx="12"/>
          </p:nvPr>
        </p:nvSpPr>
        <p:spPr/>
        <p:txBody>
          <a:bodyPr/>
          <a:lstStyle/>
          <a:p>
            <a:fld id="{FFD36604-EBC9-4215-BBBA-85F9F8292406}" type="slidenum">
              <a:rPr lang="fr-FR" smtClean="0"/>
              <a:t>‹N°›</a:t>
            </a:fld>
            <a:endParaRPr lang="fr-FR"/>
          </a:p>
        </p:txBody>
      </p:sp>
    </p:spTree>
    <p:extLst>
      <p:ext uri="{BB962C8B-B14F-4D97-AF65-F5344CB8AC3E}">
        <p14:creationId xmlns:p14="http://schemas.microsoft.com/office/powerpoint/2010/main" val="3845195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146A97-FE93-6CF7-C01A-342C981A704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A5C3636-3C27-4A90-4645-B891130AD0C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9AB3330-1E94-F071-0A90-7B624A477E7A}"/>
              </a:ext>
            </a:extLst>
          </p:cNvPr>
          <p:cNvSpPr>
            <a:spLocks noGrp="1"/>
          </p:cNvSpPr>
          <p:nvPr>
            <p:ph type="dt" sz="half" idx="10"/>
          </p:nvPr>
        </p:nvSpPr>
        <p:spPr/>
        <p:txBody>
          <a:bodyPr/>
          <a:lstStyle/>
          <a:p>
            <a:fld id="{F7709E0F-1B64-4AA1-995F-FE958F35AA33}"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E07EB449-D717-5F8F-2A00-B4DF2F6363D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89D2CAD-BEA3-A7AC-A6EE-42F8CCB9B59D}"/>
              </a:ext>
            </a:extLst>
          </p:cNvPr>
          <p:cNvSpPr>
            <a:spLocks noGrp="1"/>
          </p:cNvSpPr>
          <p:nvPr>
            <p:ph type="sldNum" sz="quarter" idx="12"/>
          </p:nvPr>
        </p:nvSpPr>
        <p:spPr/>
        <p:txBody>
          <a:bodyPr/>
          <a:lstStyle/>
          <a:p>
            <a:fld id="{FFD36604-EBC9-4215-BBBA-85F9F8292406}" type="slidenum">
              <a:rPr lang="fr-FR" smtClean="0"/>
              <a:t>‹N°›</a:t>
            </a:fld>
            <a:endParaRPr lang="fr-FR"/>
          </a:p>
        </p:txBody>
      </p:sp>
    </p:spTree>
    <p:extLst>
      <p:ext uri="{BB962C8B-B14F-4D97-AF65-F5344CB8AC3E}">
        <p14:creationId xmlns:p14="http://schemas.microsoft.com/office/powerpoint/2010/main" val="415084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CB2911-1E85-580D-C888-B2BCF5C7608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9C2C529-1CFE-171D-D357-70D0B6888C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69E234E-01E4-B5F7-8F3F-7CF7E184AAF5}"/>
              </a:ext>
            </a:extLst>
          </p:cNvPr>
          <p:cNvSpPr>
            <a:spLocks noGrp="1"/>
          </p:cNvSpPr>
          <p:nvPr>
            <p:ph type="dt" sz="half" idx="10"/>
          </p:nvPr>
        </p:nvSpPr>
        <p:spPr/>
        <p:txBody>
          <a:bodyPr/>
          <a:lstStyle/>
          <a:p>
            <a:fld id="{F7709E0F-1B64-4AA1-995F-FE958F35AA33}"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B6E66CA1-EA23-E585-8B39-E0B68D03CD0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B5AED32-CDE4-75CC-1342-20ADD27F1E6A}"/>
              </a:ext>
            </a:extLst>
          </p:cNvPr>
          <p:cNvSpPr>
            <a:spLocks noGrp="1"/>
          </p:cNvSpPr>
          <p:nvPr>
            <p:ph type="sldNum" sz="quarter" idx="12"/>
          </p:nvPr>
        </p:nvSpPr>
        <p:spPr/>
        <p:txBody>
          <a:bodyPr/>
          <a:lstStyle/>
          <a:p>
            <a:fld id="{FFD36604-EBC9-4215-BBBA-85F9F8292406}" type="slidenum">
              <a:rPr lang="fr-FR" smtClean="0"/>
              <a:t>‹N°›</a:t>
            </a:fld>
            <a:endParaRPr lang="fr-FR"/>
          </a:p>
        </p:txBody>
      </p:sp>
    </p:spTree>
    <p:extLst>
      <p:ext uri="{BB962C8B-B14F-4D97-AF65-F5344CB8AC3E}">
        <p14:creationId xmlns:p14="http://schemas.microsoft.com/office/powerpoint/2010/main" val="247143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EC4176-AFCD-7586-20B2-C64444FD85A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6853066-2F91-A19F-52CE-84AD03E3BC0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09421A9-6832-9A6F-0017-1E423BAAAE7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EE4C085-0098-0C0F-74AC-2A451E8CE1C5}"/>
              </a:ext>
            </a:extLst>
          </p:cNvPr>
          <p:cNvSpPr>
            <a:spLocks noGrp="1"/>
          </p:cNvSpPr>
          <p:nvPr>
            <p:ph type="dt" sz="half" idx="10"/>
          </p:nvPr>
        </p:nvSpPr>
        <p:spPr/>
        <p:txBody>
          <a:bodyPr/>
          <a:lstStyle/>
          <a:p>
            <a:fld id="{F7709E0F-1B64-4AA1-995F-FE958F35AA33}" type="datetimeFigureOut">
              <a:rPr lang="fr-FR" smtClean="0"/>
              <a:t>18/11/2025</a:t>
            </a:fld>
            <a:endParaRPr lang="fr-FR"/>
          </a:p>
        </p:txBody>
      </p:sp>
      <p:sp>
        <p:nvSpPr>
          <p:cNvPr id="6" name="Espace réservé du pied de page 5">
            <a:extLst>
              <a:ext uri="{FF2B5EF4-FFF2-40B4-BE49-F238E27FC236}">
                <a16:creationId xmlns:a16="http://schemas.microsoft.com/office/drawing/2014/main" id="{D8E24683-70A8-ECD7-5527-B9886A81B77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6CE5EA4-C2DF-5F9B-50D6-BA23F984C25B}"/>
              </a:ext>
            </a:extLst>
          </p:cNvPr>
          <p:cNvSpPr>
            <a:spLocks noGrp="1"/>
          </p:cNvSpPr>
          <p:nvPr>
            <p:ph type="sldNum" sz="quarter" idx="12"/>
          </p:nvPr>
        </p:nvSpPr>
        <p:spPr/>
        <p:txBody>
          <a:bodyPr/>
          <a:lstStyle/>
          <a:p>
            <a:fld id="{FFD36604-EBC9-4215-BBBA-85F9F8292406}" type="slidenum">
              <a:rPr lang="fr-FR" smtClean="0"/>
              <a:t>‹N°›</a:t>
            </a:fld>
            <a:endParaRPr lang="fr-FR"/>
          </a:p>
        </p:txBody>
      </p:sp>
    </p:spTree>
    <p:extLst>
      <p:ext uri="{BB962C8B-B14F-4D97-AF65-F5344CB8AC3E}">
        <p14:creationId xmlns:p14="http://schemas.microsoft.com/office/powerpoint/2010/main" val="1422110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BDC985-7268-F5AF-6517-B22046B9DAD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80FFEC9-2BE2-032A-19E1-8A45B00DFD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5A07D5A-5EEF-F93B-34F1-A7EBDFC7F4E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23421E0-53FD-D5C1-7DAC-3E09FEA42C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3707849-3C0D-4C46-DB86-947A9B330EB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B01B20D-A528-4C65-E445-11F7780BD604}"/>
              </a:ext>
            </a:extLst>
          </p:cNvPr>
          <p:cNvSpPr>
            <a:spLocks noGrp="1"/>
          </p:cNvSpPr>
          <p:nvPr>
            <p:ph type="dt" sz="half" idx="10"/>
          </p:nvPr>
        </p:nvSpPr>
        <p:spPr/>
        <p:txBody>
          <a:bodyPr/>
          <a:lstStyle/>
          <a:p>
            <a:fld id="{F7709E0F-1B64-4AA1-995F-FE958F35AA33}" type="datetimeFigureOut">
              <a:rPr lang="fr-FR" smtClean="0"/>
              <a:t>18/11/2025</a:t>
            </a:fld>
            <a:endParaRPr lang="fr-FR"/>
          </a:p>
        </p:txBody>
      </p:sp>
      <p:sp>
        <p:nvSpPr>
          <p:cNvPr id="8" name="Espace réservé du pied de page 7">
            <a:extLst>
              <a:ext uri="{FF2B5EF4-FFF2-40B4-BE49-F238E27FC236}">
                <a16:creationId xmlns:a16="http://schemas.microsoft.com/office/drawing/2014/main" id="{6D520E4B-19B9-72CA-ED7E-902CE1A1594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26E5623-FE70-52FA-F603-F7CF2522CDF5}"/>
              </a:ext>
            </a:extLst>
          </p:cNvPr>
          <p:cNvSpPr>
            <a:spLocks noGrp="1"/>
          </p:cNvSpPr>
          <p:nvPr>
            <p:ph type="sldNum" sz="quarter" idx="12"/>
          </p:nvPr>
        </p:nvSpPr>
        <p:spPr/>
        <p:txBody>
          <a:bodyPr/>
          <a:lstStyle/>
          <a:p>
            <a:fld id="{FFD36604-EBC9-4215-BBBA-85F9F8292406}" type="slidenum">
              <a:rPr lang="fr-FR" smtClean="0"/>
              <a:t>‹N°›</a:t>
            </a:fld>
            <a:endParaRPr lang="fr-FR"/>
          </a:p>
        </p:txBody>
      </p:sp>
    </p:spTree>
    <p:extLst>
      <p:ext uri="{BB962C8B-B14F-4D97-AF65-F5344CB8AC3E}">
        <p14:creationId xmlns:p14="http://schemas.microsoft.com/office/powerpoint/2010/main" val="1622619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ABACEF-841A-E246-224F-E161FD8B8C9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3FEA6C2-9A1F-E419-8A0D-83067138DC94}"/>
              </a:ext>
            </a:extLst>
          </p:cNvPr>
          <p:cNvSpPr>
            <a:spLocks noGrp="1"/>
          </p:cNvSpPr>
          <p:nvPr>
            <p:ph type="dt" sz="half" idx="10"/>
          </p:nvPr>
        </p:nvSpPr>
        <p:spPr/>
        <p:txBody>
          <a:bodyPr/>
          <a:lstStyle/>
          <a:p>
            <a:fld id="{F7709E0F-1B64-4AA1-995F-FE958F35AA33}" type="datetimeFigureOut">
              <a:rPr lang="fr-FR" smtClean="0"/>
              <a:t>18/11/2025</a:t>
            </a:fld>
            <a:endParaRPr lang="fr-FR"/>
          </a:p>
        </p:txBody>
      </p:sp>
      <p:sp>
        <p:nvSpPr>
          <p:cNvPr id="4" name="Espace réservé du pied de page 3">
            <a:extLst>
              <a:ext uri="{FF2B5EF4-FFF2-40B4-BE49-F238E27FC236}">
                <a16:creationId xmlns:a16="http://schemas.microsoft.com/office/drawing/2014/main" id="{7B156978-0DC2-64D6-324B-0855F562977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0A2731D-EFC4-11F7-C392-7B822DEA5C45}"/>
              </a:ext>
            </a:extLst>
          </p:cNvPr>
          <p:cNvSpPr>
            <a:spLocks noGrp="1"/>
          </p:cNvSpPr>
          <p:nvPr>
            <p:ph type="sldNum" sz="quarter" idx="12"/>
          </p:nvPr>
        </p:nvSpPr>
        <p:spPr/>
        <p:txBody>
          <a:bodyPr/>
          <a:lstStyle/>
          <a:p>
            <a:fld id="{FFD36604-EBC9-4215-BBBA-85F9F8292406}" type="slidenum">
              <a:rPr lang="fr-FR" smtClean="0"/>
              <a:t>‹N°›</a:t>
            </a:fld>
            <a:endParaRPr lang="fr-FR"/>
          </a:p>
        </p:txBody>
      </p:sp>
    </p:spTree>
    <p:extLst>
      <p:ext uri="{BB962C8B-B14F-4D97-AF65-F5344CB8AC3E}">
        <p14:creationId xmlns:p14="http://schemas.microsoft.com/office/powerpoint/2010/main" val="3230715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C952CF4-4218-CBA9-286A-8499FE8F5EAC}"/>
              </a:ext>
            </a:extLst>
          </p:cNvPr>
          <p:cNvSpPr>
            <a:spLocks noGrp="1"/>
          </p:cNvSpPr>
          <p:nvPr>
            <p:ph type="dt" sz="half" idx="10"/>
          </p:nvPr>
        </p:nvSpPr>
        <p:spPr/>
        <p:txBody>
          <a:bodyPr/>
          <a:lstStyle/>
          <a:p>
            <a:fld id="{F7709E0F-1B64-4AA1-995F-FE958F35AA33}" type="datetimeFigureOut">
              <a:rPr lang="fr-FR" smtClean="0"/>
              <a:t>18/11/2025</a:t>
            </a:fld>
            <a:endParaRPr lang="fr-FR"/>
          </a:p>
        </p:txBody>
      </p:sp>
      <p:sp>
        <p:nvSpPr>
          <p:cNvPr id="3" name="Espace réservé du pied de page 2">
            <a:extLst>
              <a:ext uri="{FF2B5EF4-FFF2-40B4-BE49-F238E27FC236}">
                <a16:creationId xmlns:a16="http://schemas.microsoft.com/office/drawing/2014/main" id="{12B20061-5275-D842-8F82-EDFB1AC5892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220CCA91-F99C-3DD8-32E2-6D44C06E638A}"/>
              </a:ext>
            </a:extLst>
          </p:cNvPr>
          <p:cNvSpPr>
            <a:spLocks noGrp="1"/>
          </p:cNvSpPr>
          <p:nvPr>
            <p:ph type="sldNum" sz="quarter" idx="12"/>
          </p:nvPr>
        </p:nvSpPr>
        <p:spPr/>
        <p:txBody>
          <a:bodyPr/>
          <a:lstStyle/>
          <a:p>
            <a:fld id="{FFD36604-EBC9-4215-BBBA-85F9F8292406}" type="slidenum">
              <a:rPr lang="fr-FR" smtClean="0"/>
              <a:t>‹N°›</a:t>
            </a:fld>
            <a:endParaRPr lang="fr-FR"/>
          </a:p>
        </p:txBody>
      </p:sp>
    </p:spTree>
    <p:extLst>
      <p:ext uri="{BB962C8B-B14F-4D97-AF65-F5344CB8AC3E}">
        <p14:creationId xmlns:p14="http://schemas.microsoft.com/office/powerpoint/2010/main" val="1340008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D52D90-0413-3234-D47A-27D33E09109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F2FBB14-E74E-31F1-F532-43604270DD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479471D-E203-E101-67C0-0A227B1FF7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1ED5DCD-4A57-B2C9-92B6-6265460B0B24}"/>
              </a:ext>
            </a:extLst>
          </p:cNvPr>
          <p:cNvSpPr>
            <a:spLocks noGrp="1"/>
          </p:cNvSpPr>
          <p:nvPr>
            <p:ph type="dt" sz="half" idx="10"/>
          </p:nvPr>
        </p:nvSpPr>
        <p:spPr/>
        <p:txBody>
          <a:bodyPr/>
          <a:lstStyle/>
          <a:p>
            <a:fld id="{F7709E0F-1B64-4AA1-995F-FE958F35AA33}" type="datetimeFigureOut">
              <a:rPr lang="fr-FR" smtClean="0"/>
              <a:t>18/11/2025</a:t>
            </a:fld>
            <a:endParaRPr lang="fr-FR"/>
          </a:p>
        </p:txBody>
      </p:sp>
      <p:sp>
        <p:nvSpPr>
          <p:cNvPr id="6" name="Espace réservé du pied de page 5">
            <a:extLst>
              <a:ext uri="{FF2B5EF4-FFF2-40B4-BE49-F238E27FC236}">
                <a16:creationId xmlns:a16="http://schemas.microsoft.com/office/drawing/2014/main" id="{5839CF5D-AC11-4CC7-4A56-B460E702F80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1E7E144-108E-200B-A012-7EB29CA35585}"/>
              </a:ext>
            </a:extLst>
          </p:cNvPr>
          <p:cNvSpPr>
            <a:spLocks noGrp="1"/>
          </p:cNvSpPr>
          <p:nvPr>
            <p:ph type="sldNum" sz="quarter" idx="12"/>
          </p:nvPr>
        </p:nvSpPr>
        <p:spPr/>
        <p:txBody>
          <a:bodyPr/>
          <a:lstStyle/>
          <a:p>
            <a:fld id="{FFD36604-EBC9-4215-BBBA-85F9F8292406}" type="slidenum">
              <a:rPr lang="fr-FR" smtClean="0"/>
              <a:t>‹N°›</a:t>
            </a:fld>
            <a:endParaRPr lang="fr-FR"/>
          </a:p>
        </p:txBody>
      </p:sp>
    </p:spTree>
    <p:extLst>
      <p:ext uri="{BB962C8B-B14F-4D97-AF65-F5344CB8AC3E}">
        <p14:creationId xmlns:p14="http://schemas.microsoft.com/office/powerpoint/2010/main" val="1572493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643B8F-74C7-626D-9D54-A7E15CE279B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E9522A9-528F-AFCD-938E-9443187586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C96D3BFD-B43A-9269-3C54-CFF5073BAE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E6F3A9A-B08A-AFCA-1E7A-F70D8C67EAC9}"/>
              </a:ext>
            </a:extLst>
          </p:cNvPr>
          <p:cNvSpPr>
            <a:spLocks noGrp="1"/>
          </p:cNvSpPr>
          <p:nvPr>
            <p:ph type="dt" sz="half" idx="10"/>
          </p:nvPr>
        </p:nvSpPr>
        <p:spPr/>
        <p:txBody>
          <a:bodyPr/>
          <a:lstStyle/>
          <a:p>
            <a:fld id="{F7709E0F-1B64-4AA1-995F-FE958F35AA33}" type="datetimeFigureOut">
              <a:rPr lang="fr-FR" smtClean="0"/>
              <a:t>18/11/2025</a:t>
            </a:fld>
            <a:endParaRPr lang="fr-FR"/>
          </a:p>
        </p:txBody>
      </p:sp>
      <p:sp>
        <p:nvSpPr>
          <p:cNvPr id="6" name="Espace réservé du pied de page 5">
            <a:extLst>
              <a:ext uri="{FF2B5EF4-FFF2-40B4-BE49-F238E27FC236}">
                <a16:creationId xmlns:a16="http://schemas.microsoft.com/office/drawing/2014/main" id="{E1247E29-52AE-5949-87F9-56DC970CB9F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D483DB2-C312-B41F-2AD8-6D9C098B2D8C}"/>
              </a:ext>
            </a:extLst>
          </p:cNvPr>
          <p:cNvSpPr>
            <a:spLocks noGrp="1"/>
          </p:cNvSpPr>
          <p:nvPr>
            <p:ph type="sldNum" sz="quarter" idx="12"/>
          </p:nvPr>
        </p:nvSpPr>
        <p:spPr/>
        <p:txBody>
          <a:bodyPr/>
          <a:lstStyle/>
          <a:p>
            <a:fld id="{FFD36604-EBC9-4215-BBBA-85F9F8292406}" type="slidenum">
              <a:rPr lang="fr-FR" smtClean="0"/>
              <a:t>‹N°›</a:t>
            </a:fld>
            <a:endParaRPr lang="fr-FR"/>
          </a:p>
        </p:txBody>
      </p:sp>
    </p:spTree>
    <p:extLst>
      <p:ext uri="{BB962C8B-B14F-4D97-AF65-F5344CB8AC3E}">
        <p14:creationId xmlns:p14="http://schemas.microsoft.com/office/powerpoint/2010/main" val="3664556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C267AB1-9CA7-CE46-DB8B-2148F8388E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BA38B4E-0865-10DD-5DA9-B7F9655E5D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4308FD1-BEC4-5B37-C37D-DDEF85944C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709E0F-1B64-4AA1-995F-FE958F35AA33}"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F6232D14-5E00-A6DE-3ED3-0B595A1DFF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030E1C7-0372-D5F3-1167-C842D4B20A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D36604-EBC9-4215-BBBA-85F9F8292406}" type="slidenum">
              <a:rPr lang="fr-FR" smtClean="0"/>
              <a:t>‹N°›</a:t>
            </a:fld>
            <a:endParaRPr lang="fr-FR"/>
          </a:p>
        </p:txBody>
      </p:sp>
    </p:spTree>
    <p:extLst>
      <p:ext uri="{BB962C8B-B14F-4D97-AF65-F5344CB8AC3E}">
        <p14:creationId xmlns:p14="http://schemas.microsoft.com/office/powerpoint/2010/main" val="2492798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s://convivialisme.org/" TargetMode="External"/><Relationship Id="rId2" Type="http://schemas.openxmlformats.org/officeDocument/2006/relationships/hyperlink" Target="mailto:jesigne@convivialisme.org"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1B6B3E-70D1-51FA-4449-298D6A891103}"/>
              </a:ext>
            </a:extLst>
          </p:cNvPr>
          <p:cNvSpPr>
            <a:spLocks noGrp="1"/>
          </p:cNvSpPr>
          <p:nvPr>
            <p:ph type="ctrTitle"/>
          </p:nvPr>
        </p:nvSpPr>
        <p:spPr>
          <a:xfrm>
            <a:off x="524656" y="644577"/>
            <a:ext cx="11197652" cy="2865386"/>
          </a:xfrm>
        </p:spPr>
        <p:txBody>
          <a:bodyPr>
            <a:normAutofit/>
          </a:bodyPr>
          <a:lstStyle/>
          <a:p>
            <a:r>
              <a:rPr lang="fr-FR" sz="7200" b="1" dirty="0"/>
              <a:t>CONIVIALISME OU BARBARIE</a:t>
            </a:r>
            <a:br>
              <a:rPr lang="fr-FR" b="1" dirty="0"/>
            </a:br>
            <a:br>
              <a:rPr lang="fr-FR" b="1" dirty="0"/>
            </a:br>
            <a:r>
              <a:rPr lang="fr-FR" b="1" dirty="0"/>
              <a:t>Le nouveau manifeste convivialiste</a:t>
            </a:r>
          </a:p>
        </p:txBody>
      </p:sp>
      <p:sp>
        <p:nvSpPr>
          <p:cNvPr id="3" name="Sous-titre 2">
            <a:extLst>
              <a:ext uri="{FF2B5EF4-FFF2-40B4-BE49-F238E27FC236}">
                <a16:creationId xmlns:a16="http://schemas.microsoft.com/office/drawing/2014/main" id="{372CD4E0-6CA0-B6F7-2861-42C30844248E}"/>
              </a:ext>
            </a:extLst>
          </p:cNvPr>
          <p:cNvSpPr>
            <a:spLocks noGrp="1"/>
          </p:cNvSpPr>
          <p:nvPr>
            <p:ph type="subTitle" idx="1"/>
          </p:nvPr>
        </p:nvSpPr>
        <p:spPr>
          <a:xfrm>
            <a:off x="959371" y="3882453"/>
            <a:ext cx="5786204" cy="2218544"/>
          </a:xfrm>
        </p:spPr>
        <p:txBody>
          <a:bodyPr>
            <a:noAutofit/>
          </a:bodyPr>
          <a:lstStyle/>
          <a:p>
            <a:pPr algn="l"/>
            <a:r>
              <a:rPr lang="fr-FR" sz="3600" dirty="0"/>
              <a:t>Présentation du manifeste</a:t>
            </a:r>
          </a:p>
          <a:p>
            <a:pPr algn="l"/>
            <a:endParaRPr lang="fr-FR" sz="3600" dirty="0"/>
          </a:p>
          <a:p>
            <a:pPr algn="l"/>
            <a:r>
              <a:rPr lang="fr-FR" sz="3600" dirty="0"/>
              <a:t>Pour une démocratie locale conviviale</a:t>
            </a:r>
          </a:p>
          <a:p>
            <a:endParaRPr lang="fr-FR" sz="3600" dirty="0"/>
          </a:p>
        </p:txBody>
      </p:sp>
      <p:pic>
        <p:nvPicPr>
          <p:cNvPr id="5" name="Image 4">
            <a:extLst>
              <a:ext uri="{FF2B5EF4-FFF2-40B4-BE49-F238E27FC236}">
                <a16:creationId xmlns:a16="http://schemas.microsoft.com/office/drawing/2014/main" id="{BD9FA2EB-C246-AA21-136F-B6BA25BFDB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0485" y="3429000"/>
            <a:ext cx="4454899" cy="3328210"/>
          </a:xfrm>
          <a:prstGeom prst="rect">
            <a:avLst/>
          </a:prstGeom>
        </p:spPr>
      </p:pic>
    </p:spTree>
    <p:extLst>
      <p:ext uri="{BB962C8B-B14F-4D97-AF65-F5344CB8AC3E}">
        <p14:creationId xmlns:p14="http://schemas.microsoft.com/office/powerpoint/2010/main" val="714477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14D69A-BEBA-7CD1-947B-55944BF92588}"/>
              </a:ext>
            </a:extLst>
          </p:cNvPr>
          <p:cNvSpPr>
            <a:spLocks noGrp="1"/>
          </p:cNvSpPr>
          <p:nvPr>
            <p:ph type="title"/>
          </p:nvPr>
        </p:nvSpPr>
        <p:spPr/>
        <p:txBody>
          <a:bodyPr>
            <a:normAutofit/>
          </a:bodyPr>
          <a:lstStyle/>
          <a:p>
            <a:r>
              <a:rPr lang="fr-FR" sz="6600" b="1" dirty="0"/>
              <a:t>Principe d’opposition créatrice</a:t>
            </a:r>
          </a:p>
        </p:txBody>
      </p:sp>
      <p:sp>
        <p:nvSpPr>
          <p:cNvPr id="3" name="Espace réservé du contenu 2">
            <a:extLst>
              <a:ext uri="{FF2B5EF4-FFF2-40B4-BE49-F238E27FC236}">
                <a16:creationId xmlns:a16="http://schemas.microsoft.com/office/drawing/2014/main" id="{3DCC85DC-22BA-DC16-844E-C03995403412}"/>
              </a:ext>
            </a:extLst>
          </p:cNvPr>
          <p:cNvSpPr>
            <a:spLocks noGrp="1"/>
          </p:cNvSpPr>
          <p:nvPr>
            <p:ph idx="1"/>
          </p:nvPr>
        </p:nvSpPr>
        <p:spPr>
          <a:xfrm>
            <a:off x="838200" y="2008681"/>
            <a:ext cx="10515600" cy="4168281"/>
          </a:xfrm>
        </p:spPr>
        <p:txBody>
          <a:bodyPr>
            <a:normAutofit lnSpcReduction="10000"/>
          </a:bodyPr>
          <a:lstStyle/>
          <a:p>
            <a:r>
              <a:rPr lang="fr-FR" sz="3600" dirty="0"/>
              <a:t>Puisque chacun a vocation à manifester son individualité singulière, il est normal que les humains s’opposent</a:t>
            </a:r>
          </a:p>
          <a:p>
            <a:r>
              <a:rPr lang="fr-FR" sz="3600" dirty="0"/>
              <a:t>Il est légitime de le faire qu’aussi longtemps que cela ne met pas en danger le cadre de commune humanité, de commune socialité, de commune naturalité, qui rend la rivalité féconde et non destructrice</a:t>
            </a:r>
          </a:p>
        </p:txBody>
      </p:sp>
    </p:spTree>
    <p:extLst>
      <p:ext uri="{BB962C8B-B14F-4D97-AF65-F5344CB8AC3E}">
        <p14:creationId xmlns:p14="http://schemas.microsoft.com/office/powerpoint/2010/main" val="639712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6B5128-A864-B84D-DFDE-17D789ECBA9F}"/>
              </a:ext>
            </a:extLst>
          </p:cNvPr>
          <p:cNvSpPr>
            <a:spLocks noGrp="1"/>
          </p:cNvSpPr>
          <p:nvPr>
            <p:ph type="title"/>
          </p:nvPr>
        </p:nvSpPr>
        <p:spPr>
          <a:xfrm>
            <a:off x="838200" y="365125"/>
            <a:ext cx="11004030" cy="1325563"/>
          </a:xfrm>
        </p:spPr>
        <p:txBody>
          <a:bodyPr>
            <a:noAutofit/>
          </a:bodyPr>
          <a:lstStyle/>
          <a:p>
            <a:r>
              <a:rPr lang="fr-FR" sz="6600" b="1" dirty="0"/>
              <a:t>Impératif de maîtrise de </a:t>
            </a:r>
            <a:r>
              <a:rPr lang="fr-FR" sz="6600" b="1" i="1" dirty="0"/>
              <a:t>l’hubris</a:t>
            </a:r>
            <a:br>
              <a:rPr lang="fr-FR" sz="6600" b="1" i="1" dirty="0"/>
            </a:br>
            <a:r>
              <a:rPr lang="fr-FR" sz="3600" b="1" dirty="0"/>
              <a:t>(méta principe ou principe des principes)</a:t>
            </a:r>
            <a:endParaRPr lang="fr-FR" sz="6600" b="1" dirty="0"/>
          </a:p>
        </p:txBody>
      </p:sp>
      <p:sp>
        <p:nvSpPr>
          <p:cNvPr id="3" name="Espace réservé du contenu 2">
            <a:extLst>
              <a:ext uri="{FF2B5EF4-FFF2-40B4-BE49-F238E27FC236}">
                <a16:creationId xmlns:a16="http://schemas.microsoft.com/office/drawing/2014/main" id="{47C92D63-5C69-773E-E7C4-ACBEA68DC73E}"/>
              </a:ext>
            </a:extLst>
          </p:cNvPr>
          <p:cNvSpPr>
            <a:spLocks noGrp="1"/>
          </p:cNvSpPr>
          <p:nvPr>
            <p:ph idx="1"/>
          </p:nvPr>
        </p:nvSpPr>
        <p:spPr>
          <a:xfrm>
            <a:off x="838200" y="2128603"/>
            <a:ext cx="10869118" cy="4048359"/>
          </a:xfrm>
        </p:spPr>
        <p:txBody>
          <a:bodyPr>
            <a:normAutofit/>
          </a:bodyPr>
          <a:lstStyle/>
          <a:p>
            <a:r>
              <a:rPr lang="fr-FR" sz="3600" dirty="0"/>
              <a:t>Pour que la rivalité serve au bien commun, et ne débouche pas sur la barbarie ou le brutalisme, il faut échapper à la « toute puissance », à la démesure, à l’hubris, au désir de posséder toujours plus</a:t>
            </a:r>
          </a:p>
          <a:p>
            <a:r>
              <a:rPr lang="fr-FR" sz="3600" dirty="0"/>
              <a:t>La rivalité devient alors émulation pour mieux coopérer</a:t>
            </a:r>
          </a:p>
          <a:p>
            <a:r>
              <a:rPr lang="fr-FR" sz="3600" dirty="0"/>
              <a:t>La démesure est partout, omniprésente, aujourd’hui, il faut la combattre</a:t>
            </a:r>
          </a:p>
          <a:p>
            <a:pPr marL="0" indent="0">
              <a:buNone/>
            </a:pPr>
            <a:endParaRPr lang="fr-FR" sz="3600" dirty="0"/>
          </a:p>
        </p:txBody>
      </p:sp>
    </p:spTree>
    <p:extLst>
      <p:ext uri="{BB962C8B-B14F-4D97-AF65-F5344CB8AC3E}">
        <p14:creationId xmlns:p14="http://schemas.microsoft.com/office/powerpoint/2010/main" val="2727862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07BDC7-A65B-DBAF-A40E-B44957C7F84D}"/>
              </a:ext>
            </a:extLst>
          </p:cNvPr>
          <p:cNvSpPr>
            <a:spLocks noGrp="1"/>
          </p:cNvSpPr>
          <p:nvPr>
            <p:ph type="title"/>
          </p:nvPr>
        </p:nvSpPr>
        <p:spPr>
          <a:xfrm>
            <a:off x="644577" y="365125"/>
            <a:ext cx="11347553" cy="1493655"/>
          </a:xfrm>
        </p:spPr>
        <p:txBody>
          <a:bodyPr>
            <a:noAutofit/>
          </a:bodyPr>
          <a:lstStyle/>
          <a:p>
            <a:r>
              <a:rPr lang="fr-FR" sz="6600" b="1" dirty="0"/>
              <a:t>Cinq principes et un impératif qui forment un tout</a:t>
            </a:r>
          </a:p>
        </p:txBody>
      </p:sp>
      <p:sp>
        <p:nvSpPr>
          <p:cNvPr id="3" name="Espace réservé du contenu 2">
            <a:extLst>
              <a:ext uri="{FF2B5EF4-FFF2-40B4-BE49-F238E27FC236}">
                <a16:creationId xmlns:a16="http://schemas.microsoft.com/office/drawing/2014/main" id="{D0C0441C-C8DD-3780-6F3C-43477BFD2E3C}"/>
              </a:ext>
            </a:extLst>
          </p:cNvPr>
          <p:cNvSpPr>
            <a:spLocks noGrp="1"/>
          </p:cNvSpPr>
          <p:nvPr>
            <p:ph idx="1"/>
          </p:nvPr>
        </p:nvSpPr>
        <p:spPr>
          <a:xfrm>
            <a:off x="644577" y="2008682"/>
            <a:ext cx="11547423" cy="4676931"/>
          </a:xfrm>
        </p:spPr>
        <p:txBody>
          <a:bodyPr>
            <a:noAutofit/>
          </a:bodyPr>
          <a:lstStyle/>
          <a:p>
            <a:r>
              <a:rPr lang="fr-FR" sz="3300" dirty="0"/>
              <a:t>Sinon, risque d’effet inverse</a:t>
            </a:r>
          </a:p>
          <a:p>
            <a:r>
              <a:rPr lang="fr-FR" sz="3300" dirty="0"/>
              <a:t>L’amour de la nature ou de l’humanité abstraite =&gt; haine concrète de l’autre</a:t>
            </a:r>
          </a:p>
          <a:p>
            <a:r>
              <a:rPr lang="fr-FR" sz="3300" dirty="0"/>
              <a:t>La commune socialité peut déboucher sur le corporatisme, le clientélisme, le nationalisme, le communautarisme ou le racisme</a:t>
            </a:r>
          </a:p>
          <a:p>
            <a:r>
              <a:rPr lang="fr-FR" sz="3300" dirty="0"/>
              <a:t>L’individuation devient individualisme (anarcho-capitalisme par exemple)</a:t>
            </a:r>
          </a:p>
          <a:p>
            <a:r>
              <a:rPr lang="fr-FR" sz="3300" dirty="0"/>
              <a:t>L’opposition créatrice se transforme en combat des egos, en narcissisme et en conflits destructeurs</a:t>
            </a:r>
          </a:p>
        </p:txBody>
      </p:sp>
    </p:spTree>
    <p:extLst>
      <p:ext uri="{BB962C8B-B14F-4D97-AF65-F5344CB8AC3E}">
        <p14:creationId xmlns:p14="http://schemas.microsoft.com/office/powerpoint/2010/main" val="1025124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AA1179-54D9-58FC-C46B-DAF124924BCE}"/>
              </a:ext>
            </a:extLst>
          </p:cNvPr>
          <p:cNvSpPr>
            <a:spLocks noGrp="1"/>
          </p:cNvSpPr>
          <p:nvPr>
            <p:ph type="title"/>
          </p:nvPr>
        </p:nvSpPr>
        <p:spPr>
          <a:xfrm>
            <a:off x="109929" y="269823"/>
            <a:ext cx="11972143" cy="1723869"/>
          </a:xfrm>
        </p:spPr>
        <p:txBody>
          <a:bodyPr>
            <a:noAutofit/>
          </a:bodyPr>
          <a:lstStyle/>
          <a:p>
            <a:r>
              <a:rPr lang="fr-FR" sz="6600" b="1" dirty="0"/>
              <a:t>Combattre </a:t>
            </a:r>
            <a:r>
              <a:rPr lang="fr-FR" sz="6600" b="1" i="1" dirty="0"/>
              <a:t>l’hubris</a:t>
            </a:r>
            <a:r>
              <a:rPr lang="fr-FR" sz="6600" b="1" dirty="0"/>
              <a:t>, l’illimitation </a:t>
            </a:r>
            <a:br>
              <a:rPr lang="fr-FR" sz="6600" b="1" dirty="0"/>
            </a:br>
            <a:r>
              <a:rPr lang="fr-FR" sz="3500" b="1" dirty="0"/>
              <a:t>Pour un réformisme radical face aux catastrophes qui s’annoncent</a:t>
            </a:r>
          </a:p>
        </p:txBody>
      </p:sp>
      <p:sp>
        <p:nvSpPr>
          <p:cNvPr id="3" name="Espace réservé du contenu 2">
            <a:extLst>
              <a:ext uri="{FF2B5EF4-FFF2-40B4-BE49-F238E27FC236}">
                <a16:creationId xmlns:a16="http://schemas.microsoft.com/office/drawing/2014/main" id="{1CB7A074-6DB2-7C95-8375-D038285BD35D}"/>
              </a:ext>
            </a:extLst>
          </p:cNvPr>
          <p:cNvSpPr>
            <a:spLocks noGrp="1"/>
          </p:cNvSpPr>
          <p:nvPr>
            <p:ph idx="1"/>
          </p:nvPr>
        </p:nvSpPr>
        <p:spPr>
          <a:xfrm>
            <a:off x="254833" y="2278506"/>
            <a:ext cx="11827239" cy="4452078"/>
          </a:xfrm>
        </p:spPr>
        <p:txBody>
          <a:bodyPr>
            <a:normAutofit/>
          </a:bodyPr>
          <a:lstStyle/>
          <a:p>
            <a:r>
              <a:rPr lang="fr-FR" sz="3600" dirty="0"/>
              <a:t>La démesure est partout, omniprésente, aujourd’hui face aux luttes matérielles et subjectives</a:t>
            </a:r>
          </a:p>
          <a:p>
            <a:r>
              <a:rPr lang="fr-FR" sz="3600" dirty="0"/>
              <a:t>Luttes matérielles, objectives : accès aux ressources naturelles, minerais, terre, eau, terres rares</a:t>
            </a:r>
          </a:p>
          <a:p>
            <a:r>
              <a:rPr lang="fr-FR" sz="3600" dirty="0"/>
              <a:t>Luttes subjectives exacerbées par le néolibéralisme : pour la reconnaissance des valeurs propres aux individus et groupes, même les plus singuliers</a:t>
            </a:r>
          </a:p>
        </p:txBody>
      </p:sp>
    </p:spTree>
    <p:extLst>
      <p:ext uri="{BB962C8B-B14F-4D97-AF65-F5344CB8AC3E}">
        <p14:creationId xmlns:p14="http://schemas.microsoft.com/office/powerpoint/2010/main" val="2869833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EB4D0F-46E8-5045-CEAF-720890242604}"/>
              </a:ext>
            </a:extLst>
          </p:cNvPr>
          <p:cNvSpPr>
            <a:spLocks noGrp="1"/>
          </p:cNvSpPr>
          <p:nvPr>
            <p:ph type="title"/>
          </p:nvPr>
        </p:nvSpPr>
        <p:spPr>
          <a:xfrm>
            <a:off x="284813" y="284813"/>
            <a:ext cx="11482466" cy="1405875"/>
          </a:xfrm>
        </p:spPr>
        <p:txBody>
          <a:bodyPr>
            <a:normAutofit fontScale="90000"/>
          </a:bodyPr>
          <a:lstStyle/>
          <a:p>
            <a:r>
              <a:rPr lang="fr-FR" sz="6600" b="1" dirty="0"/>
              <a:t>Trois catastrophes</a:t>
            </a:r>
            <a:br>
              <a:rPr lang="fr-FR" sz="6600" b="1" dirty="0"/>
            </a:br>
            <a:r>
              <a:rPr lang="fr-FR" sz="5300" b="1" dirty="0"/>
              <a:t>Une interdépendance multiple et inégalitaire</a:t>
            </a:r>
            <a:endParaRPr lang="fr-FR" sz="6600" b="1" dirty="0"/>
          </a:p>
        </p:txBody>
      </p:sp>
      <p:sp>
        <p:nvSpPr>
          <p:cNvPr id="3" name="Espace réservé du contenu 2">
            <a:extLst>
              <a:ext uri="{FF2B5EF4-FFF2-40B4-BE49-F238E27FC236}">
                <a16:creationId xmlns:a16="http://schemas.microsoft.com/office/drawing/2014/main" id="{509CF2C1-A9F5-7705-8AF3-7D3E723851EB}"/>
              </a:ext>
            </a:extLst>
          </p:cNvPr>
          <p:cNvSpPr>
            <a:spLocks noGrp="1"/>
          </p:cNvSpPr>
          <p:nvPr>
            <p:ph idx="1"/>
          </p:nvPr>
        </p:nvSpPr>
        <p:spPr>
          <a:xfrm>
            <a:off x="284813" y="1825625"/>
            <a:ext cx="11482466" cy="4747562"/>
          </a:xfrm>
        </p:spPr>
        <p:txBody>
          <a:bodyPr>
            <a:noAutofit/>
          </a:bodyPr>
          <a:lstStyle/>
          <a:p>
            <a:pPr marL="514350" indent="-514350">
              <a:buFont typeface="+mj-lt"/>
              <a:buAutoNum type="arabicPeriod"/>
            </a:pPr>
            <a:r>
              <a:rPr lang="fr-FR" dirty="0"/>
              <a:t>Catastrophe climatique et environnementale</a:t>
            </a:r>
          </a:p>
          <a:p>
            <a:pPr marL="514350" indent="-514350">
              <a:buFont typeface="+mj-lt"/>
              <a:buAutoNum type="arabicPeriod"/>
            </a:pPr>
            <a:r>
              <a:rPr lang="fr-FR" dirty="0"/>
              <a:t>Catastrophe géostratégique dans un monde multipolaire comptant une dizaine d’hyperpuissances</a:t>
            </a:r>
          </a:p>
          <a:p>
            <a:pPr marL="514350" indent="-514350">
              <a:buFont typeface="+mj-lt"/>
              <a:buAutoNum type="arabicPeriod"/>
            </a:pPr>
            <a:r>
              <a:rPr lang="fr-FR" dirty="0"/>
              <a:t>Catastrophe humaine par la mise en péril de notre part d’humanité</a:t>
            </a:r>
          </a:p>
          <a:p>
            <a:pPr marL="0" indent="0">
              <a:buNone/>
            </a:pPr>
            <a:r>
              <a:rPr lang="fr-FR" b="1" dirty="0"/>
              <a:t>Quatre défis :</a:t>
            </a:r>
          </a:p>
          <a:p>
            <a:pPr marL="514350" indent="-514350">
              <a:buFont typeface="+mj-lt"/>
              <a:buAutoNum type="arabicPeriod"/>
            </a:pPr>
            <a:r>
              <a:rPr lang="fr-FR" dirty="0"/>
              <a:t>Défis économiques et écologiques</a:t>
            </a:r>
          </a:p>
          <a:p>
            <a:pPr marL="514350" indent="-514350">
              <a:buFont typeface="+mj-lt"/>
              <a:buAutoNum type="arabicPeriod"/>
            </a:pPr>
            <a:r>
              <a:rPr lang="fr-FR" dirty="0"/>
              <a:t>Défis idéologiques</a:t>
            </a:r>
          </a:p>
          <a:p>
            <a:pPr marL="514350" indent="-514350">
              <a:buFont typeface="+mj-lt"/>
              <a:buAutoNum type="arabicPeriod"/>
            </a:pPr>
            <a:r>
              <a:rPr lang="fr-FR" dirty="0"/>
              <a:t>Défis anthropologiques et incertitudes sur l’avenir de la démocratie</a:t>
            </a:r>
          </a:p>
          <a:p>
            <a:pPr marL="514350" indent="-514350">
              <a:buFont typeface="+mj-lt"/>
              <a:buAutoNum type="arabicPeriod"/>
            </a:pPr>
            <a:r>
              <a:rPr lang="fr-FR" dirty="0"/>
              <a:t>Défis géostratégiques</a:t>
            </a:r>
          </a:p>
        </p:txBody>
      </p:sp>
    </p:spTree>
    <p:extLst>
      <p:ext uri="{BB962C8B-B14F-4D97-AF65-F5344CB8AC3E}">
        <p14:creationId xmlns:p14="http://schemas.microsoft.com/office/powerpoint/2010/main" val="153584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759CCC-865E-CD49-1DCF-3EA189FA7B1F}"/>
              </a:ext>
            </a:extLst>
          </p:cNvPr>
          <p:cNvSpPr>
            <a:spLocks noGrp="1"/>
          </p:cNvSpPr>
          <p:nvPr>
            <p:ph type="title"/>
          </p:nvPr>
        </p:nvSpPr>
        <p:spPr>
          <a:xfrm>
            <a:off x="179882" y="365125"/>
            <a:ext cx="11677338" cy="1460500"/>
          </a:xfrm>
        </p:spPr>
        <p:txBody>
          <a:bodyPr>
            <a:noAutofit/>
          </a:bodyPr>
          <a:lstStyle/>
          <a:p>
            <a:r>
              <a:rPr lang="fr-FR" sz="6600" b="1" dirty="0"/>
              <a:t>Défis économiques et écologiques, nécessaire sobriété</a:t>
            </a:r>
          </a:p>
        </p:txBody>
      </p:sp>
      <p:sp>
        <p:nvSpPr>
          <p:cNvPr id="3" name="Espace réservé du contenu 2">
            <a:extLst>
              <a:ext uri="{FF2B5EF4-FFF2-40B4-BE49-F238E27FC236}">
                <a16:creationId xmlns:a16="http://schemas.microsoft.com/office/drawing/2014/main" id="{799E3061-5ABD-2B43-39C6-5D9D9C7488FE}"/>
              </a:ext>
            </a:extLst>
          </p:cNvPr>
          <p:cNvSpPr>
            <a:spLocks noGrp="1"/>
          </p:cNvSpPr>
          <p:nvPr>
            <p:ph idx="1"/>
          </p:nvPr>
        </p:nvSpPr>
        <p:spPr>
          <a:xfrm>
            <a:off x="434715" y="2188563"/>
            <a:ext cx="11422505" cy="4304311"/>
          </a:xfrm>
        </p:spPr>
        <p:txBody>
          <a:bodyPr>
            <a:noAutofit/>
          </a:bodyPr>
          <a:lstStyle/>
          <a:p>
            <a:r>
              <a:rPr lang="fr-FR" sz="3200" dirty="0"/>
              <a:t>Réconcilier fin du mois et lutte contre la contre fin du monde</a:t>
            </a:r>
          </a:p>
          <a:p>
            <a:r>
              <a:rPr lang="fr-FR" sz="3200" dirty="0"/>
              <a:t>C’est au plus riche d’assumer la charge et non au quart des plus pauvres… auxquels  tant il est difficile de mettre à charge du quart  les plus pauvres… auxquels il faudrait garantir une amélioration du pouvoir d’achat</a:t>
            </a:r>
          </a:p>
          <a:p>
            <a:r>
              <a:rPr lang="fr-FR" sz="3200" dirty="0"/>
              <a:t>Eliminer les paradis fiscaux au service d’un capitalisme rentier et spéculatif</a:t>
            </a:r>
          </a:p>
          <a:p>
            <a:r>
              <a:rPr lang="fr-FR" sz="3200" dirty="0"/>
              <a:t>Instaurer un « rationnement » énergétique, une « carte carbone ou </a:t>
            </a:r>
            <a:r>
              <a:rPr lang="fr-FR" sz="3200" dirty="0" err="1"/>
              <a:t>Kwh</a:t>
            </a:r>
            <a:r>
              <a:rPr lang="fr-FR" sz="3200" dirty="0"/>
              <a:t> »… vers la fin des forfaits illimités ?</a:t>
            </a:r>
          </a:p>
        </p:txBody>
      </p:sp>
    </p:spTree>
    <p:extLst>
      <p:ext uri="{BB962C8B-B14F-4D97-AF65-F5344CB8AC3E}">
        <p14:creationId xmlns:p14="http://schemas.microsoft.com/office/powerpoint/2010/main" val="62233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C267F4-5B4B-6995-513C-9A4BEBF1E86A}"/>
              </a:ext>
            </a:extLst>
          </p:cNvPr>
          <p:cNvSpPr>
            <a:spLocks noGrp="1"/>
          </p:cNvSpPr>
          <p:nvPr>
            <p:ph type="title"/>
          </p:nvPr>
        </p:nvSpPr>
        <p:spPr/>
        <p:txBody>
          <a:bodyPr>
            <a:noAutofit/>
          </a:bodyPr>
          <a:lstStyle/>
          <a:p>
            <a:r>
              <a:rPr lang="fr-FR" sz="6600" b="1" dirty="0"/>
              <a:t>Défis idéologiques :</a:t>
            </a:r>
            <a:br>
              <a:rPr lang="fr-FR" sz="6600" b="1" dirty="0"/>
            </a:br>
            <a:r>
              <a:rPr lang="fr-FR" sz="6600" b="1" dirty="0"/>
              <a:t>vers un universalisme pluriel ?</a:t>
            </a:r>
          </a:p>
        </p:txBody>
      </p:sp>
      <p:sp>
        <p:nvSpPr>
          <p:cNvPr id="3" name="Espace réservé du contenu 2">
            <a:extLst>
              <a:ext uri="{FF2B5EF4-FFF2-40B4-BE49-F238E27FC236}">
                <a16:creationId xmlns:a16="http://schemas.microsoft.com/office/drawing/2014/main" id="{F31E6F9B-85C6-FBB7-2C6F-D79C32246A79}"/>
              </a:ext>
            </a:extLst>
          </p:cNvPr>
          <p:cNvSpPr>
            <a:spLocks noGrp="1"/>
          </p:cNvSpPr>
          <p:nvPr>
            <p:ph idx="1"/>
          </p:nvPr>
        </p:nvSpPr>
        <p:spPr>
          <a:xfrm>
            <a:off x="838200" y="2188563"/>
            <a:ext cx="10515600" cy="3988399"/>
          </a:xfrm>
        </p:spPr>
        <p:txBody>
          <a:bodyPr/>
          <a:lstStyle/>
          <a:p>
            <a:r>
              <a:rPr lang="fr-FR" dirty="0"/>
              <a:t>Tiraillements entre universalismes objectivistes et subjectivistes, entre « raison et émotion », entre différentes religions et croyances…</a:t>
            </a:r>
          </a:p>
          <a:p>
            <a:r>
              <a:rPr lang="fr-FR" dirty="0"/>
              <a:t>Reconnaitre/identifier les valeurs communes  dans la diversité des cultures et des traditions de pensée</a:t>
            </a:r>
          </a:p>
          <a:p>
            <a:r>
              <a:rPr lang="fr-FR" dirty="0"/>
              <a:t>Antagonismes entre prétention de l’occident à imposer ses valeurs qu’il croit  seules dignes d’être universalistes et doctrines, idéologies ou religions qui croient aussi être seules à détenir la vérité</a:t>
            </a:r>
          </a:p>
          <a:p>
            <a:r>
              <a:rPr lang="fr-FR" dirty="0"/>
              <a:t>Quelles formes de coexistences pacifiques ?</a:t>
            </a:r>
          </a:p>
          <a:p>
            <a:endParaRPr lang="fr-FR" dirty="0"/>
          </a:p>
          <a:p>
            <a:endParaRPr lang="fr-FR" dirty="0"/>
          </a:p>
        </p:txBody>
      </p:sp>
    </p:spTree>
    <p:extLst>
      <p:ext uri="{BB962C8B-B14F-4D97-AF65-F5344CB8AC3E}">
        <p14:creationId xmlns:p14="http://schemas.microsoft.com/office/powerpoint/2010/main" val="2120928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1C5B50-E4F0-205F-E934-45C146AEC436}"/>
              </a:ext>
            </a:extLst>
          </p:cNvPr>
          <p:cNvSpPr>
            <a:spLocks noGrp="1"/>
          </p:cNvSpPr>
          <p:nvPr>
            <p:ph type="title"/>
          </p:nvPr>
        </p:nvSpPr>
        <p:spPr>
          <a:xfrm>
            <a:off x="539646" y="224853"/>
            <a:ext cx="10814154" cy="1693888"/>
          </a:xfrm>
        </p:spPr>
        <p:txBody>
          <a:bodyPr>
            <a:normAutofit fontScale="90000"/>
          </a:bodyPr>
          <a:lstStyle/>
          <a:p>
            <a:r>
              <a:rPr lang="fr-FR" sz="7300" b="1" dirty="0"/>
              <a:t>Défis anthropologiques</a:t>
            </a:r>
            <a:br>
              <a:rPr lang="fr-FR" dirty="0"/>
            </a:br>
            <a:r>
              <a:rPr lang="fr-FR" sz="3200" dirty="0"/>
              <a:t>C’est en  tenant sa place dans les multiples réseaux de dons (donner, recevoir et rendre) que l’on est reconnu comme proprement humain !</a:t>
            </a:r>
            <a:endParaRPr lang="fr-FR" dirty="0"/>
          </a:p>
        </p:txBody>
      </p:sp>
      <p:sp>
        <p:nvSpPr>
          <p:cNvPr id="3" name="Espace réservé du contenu 2">
            <a:extLst>
              <a:ext uri="{FF2B5EF4-FFF2-40B4-BE49-F238E27FC236}">
                <a16:creationId xmlns:a16="http://schemas.microsoft.com/office/drawing/2014/main" id="{01C3E01D-ECC7-9700-B8EB-129A0A05B93B}"/>
              </a:ext>
            </a:extLst>
          </p:cNvPr>
          <p:cNvSpPr>
            <a:spLocks noGrp="1"/>
          </p:cNvSpPr>
          <p:nvPr>
            <p:ph idx="1"/>
          </p:nvPr>
        </p:nvSpPr>
        <p:spPr>
          <a:xfrm>
            <a:off x="104931" y="2038662"/>
            <a:ext cx="12087069" cy="4594485"/>
          </a:xfrm>
        </p:spPr>
        <p:txBody>
          <a:bodyPr>
            <a:noAutofit/>
          </a:bodyPr>
          <a:lstStyle/>
          <a:p>
            <a:r>
              <a:rPr lang="fr-FR" sz="3200" dirty="0"/>
              <a:t>Visions opposées de la personne humaine : holiste (faisceau de relations) vs individualiste </a:t>
            </a:r>
          </a:p>
          <a:p>
            <a:r>
              <a:rPr lang="fr-FR" sz="3200" dirty="0"/>
              <a:t>Imposer des limites au désir de toute puissance de plus en plus incontrôlable alors que nous sommes dans un monde fini</a:t>
            </a:r>
          </a:p>
          <a:p>
            <a:r>
              <a:rPr lang="fr-FR" sz="3200" dirty="0"/>
              <a:t>Mais permettre à chacun de donner le meilleur de lui-même</a:t>
            </a:r>
          </a:p>
          <a:p>
            <a:r>
              <a:rPr lang="fr-FR" sz="3200" dirty="0"/>
              <a:t>Disparition du goût pour l’effort qui rend la machine (IA incluse) toute puissante et le transhumanisme attirant et prédateur</a:t>
            </a:r>
          </a:p>
          <a:p>
            <a:r>
              <a:rPr lang="fr-FR" sz="3200" dirty="0"/>
              <a:t>Grandeur des humains : toute puissance de leur raison vs capacité à assumer fragilités et impuissances constitutives</a:t>
            </a:r>
          </a:p>
        </p:txBody>
      </p:sp>
    </p:spTree>
    <p:extLst>
      <p:ext uri="{BB962C8B-B14F-4D97-AF65-F5344CB8AC3E}">
        <p14:creationId xmlns:p14="http://schemas.microsoft.com/office/powerpoint/2010/main" val="1215266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1BFD5C-52E6-58FF-29F0-5C6C2D34F4AD}"/>
              </a:ext>
            </a:extLst>
          </p:cNvPr>
          <p:cNvSpPr>
            <a:spLocks noGrp="1"/>
          </p:cNvSpPr>
          <p:nvPr>
            <p:ph type="title"/>
          </p:nvPr>
        </p:nvSpPr>
        <p:spPr/>
        <p:txBody>
          <a:bodyPr>
            <a:normAutofit/>
          </a:bodyPr>
          <a:lstStyle/>
          <a:p>
            <a:r>
              <a:rPr lang="fr-FR" sz="6600" b="1" dirty="0"/>
              <a:t>Défis démocratiques 1</a:t>
            </a:r>
          </a:p>
        </p:txBody>
      </p:sp>
      <p:sp>
        <p:nvSpPr>
          <p:cNvPr id="3" name="Espace réservé du contenu 2">
            <a:extLst>
              <a:ext uri="{FF2B5EF4-FFF2-40B4-BE49-F238E27FC236}">
                <a16:creationId xmlns:a16="http://schemas.microsoft.com/office/drawing/2014/main" id="{56AFAE68-91A9-97ED-731F-9027780EB9A1}"/>
              </a:ext>
            </a:extLst>
          </p:cNvPr>
          <p:cNvSpPr>
            <a:spLocks noGrp="1"/>
          </p:cNvSpPr>
          <p:nvPr>
            <p:ph idx="1"/>
          </p:nvPr>
        </p:nvSpPr>
        <p:spPr>
          <a:xfrm>
            <a:off x="254833" y="1825625"/>
            <a:ext cx="11782269" cy="4859988"/>
          </a:xfrm>
        </p:spPr>
        <p:txBody>
          <a:bodyPr>
            <a:noAutofit/>
          </a:bodyPr>
          <a:lstStyle/>
          <a:p>
            <a:r>
              <a:rPr lang="fr-FR" sz="3600" dirty="0"/>
              <a:t>Vers une société totalitaire à l’envers : baisse/disparition du collectif, du solidaire  au profit des seuls consommateurs</a:t>
            </a:r>
          </a:p>
          <a:p>
            <a:r>
              <a:rPr lang="fr-FR" sz="3600" dirty="0"/>
              <a:t>Trois paniques dues à l’accélération des sociétés : économique, écologique et identitaire… auxquels les partis de gauche ne savent pas répondre… l’autoritarisme devenant alors une sorte de gauche par défaut, un progressisme à l’envers, une réassurance identitaire =&gt; techno-fascisme</a:t>
            </a:r>
          </a:p>
          <a:p>
            <a:r>
              <a:rPr lang="fr-FR" sz="3600" dirty="0"/>
              <a:t>Les individus ont tous les droits sans devoir =&gt; égalité des chances contre égalité des droits</a:t>
            </a:r>
          </a:p>
        </p:txBody>
      </p:sp>
    </p:spTree>
    <p:extLst>
      <p:ext uri="{BB962C8B-B14F-4D97-AF65-F5344CB8AC3E}">
        <p14:creationId xmlns:p14="http://schemas.microsoft.com/office/powerpoint/2010/main" val="410449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213FA-76C7-7899-E6F8-564A5C8174B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B0473BA-5989-5023-B0AB-AD8C736196E3}"/>
              </a:ext>
            </a:extLst>
          </p:cNvPr>
          <p:cNvSpPr>
            <a:spLocks noGrp="1"/>
          </p:cNvSpPr>
          <p:nvPr>
            <p:ph type="title"/>
          </p:nvPr>
        </p:nvSpPr>
        <p:spPr>
          <a:xfrm>
            <a:off x="838200" y="172387"/>
            <a:ext cx="10515600" cy="1086787"/>
          </a:xfrm>
        </p:spPr>
        <p:txBody>
          <a:bodyPr>
            <a:normAutofit/>
          </a:bodyPr>
          <a:lstStyle/>
          <a:p>
            <a:r>
              <a:rPr lang="fr-FR" sz="6600" b="1" dirty="0"/>
              <a:t>Défis démocratiques 2</a:t>
            </a:r>
          </a:p>
        </p:txBody>
      </p:sp>
      <p:sp>
        <p:nvSpPr>
          <p:cNvPr id="3" name="Espace réservé du contenu 2">
            <a:extLst>
              <a:ext uri="{FF2B5EF4-FFF2-40B4-BE49-F238E27FC236}">
                <a16:creationId xmlns:a16="http://schemas.microsoft.com/office/drawing/2014/main" id="{D2C05D1B-FCA2-E100-59C0-CF40A4653A1F}"/>
              </a:ext>
            </a:extLst>
          </p:cNvPr>
          <p:cNvSpPr>
            <a:spLocks noGrp="1"/>
          </p:cNvSpPr>
          <p:nvPr>
            <p:ph idx="1"/>
          </p:nvPr>
        </p:nvSpPr>
        <p:spPr>
          <a:xfrm>
            <a:off x="254833" y="1678898"/>
            <a:ext cx="11782269" cy="5006715"/>
          </a:xfrm>
        </p:spPr>
        <p:txBody>
          <a:bodyPr>
            <a:noAutofit/>
          </a:bodyPr>
          <a:lstStyle/>
          <a:p>
            <a:r>
              <a:rPr lang="fr-FR" sz="3600" dirty="0"/>
              <a:t>Quête d’égalité et de reconnaissance =&gt; idéal démocratique à condition de ne pas entrer en conflit les un(e)s avec les autres et sans souci des coutumes établies. Sinon c’est le retour de bâton</a:t>
            </a:r>
          </a:p>
          <a:p>
            <a:r>
              <a:rPr lang="fr-FR" sz="3600" dirty="0"/>
              <a:t>Complexité de l’idéal démocratique entre ouverture et fermeture, entre liberté individuelle et collective, entre égalité symbolique et réelle au moment où les luttes pour la reconnaissance font rage</a:t>
            </a:r>
          </a:p>
        </p:txBody>
      </p:sp>
    </p:spTree>
    <p:extLst>
      <p:ext uri="{BB962C8B-B14F-4D97-AF65-F5344CB8AC3E}">
        <p14:creationId xmlns:p14="http://schemas.microsoft.com/office/powerpoint/2010/main" val="3207494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3D3DE8-EAE7-1290-B21F-73CE2CCB2DCC}"/>
              </a:ext>
            </a:extLst>
          </p:cNvPr>
          <p:cNvSpPr>
            <a:spLocks noGrp="1"/>
          </p:cNvSpPr>
          <p:nvPr>
            <p:ph type="title"/>
          </p:nvPr>
        </p:nvSpPr>
        <p:spPr>
          <a:xfrm>
            <a:off x="838200" y="104931"/>
            <a:ext cx="10515600" cy="2128603"/>
          </a:xfrm>
        </p:spPr>
        <p:txBody>
          <a:bodyPr>
            <a:normAutofit fontScale="90000"/>
          </a:bodyPr>
          <a:lstStyle/>
          <a:p>
            <a:r>
              <a:rPr lang="fr-FR" sz="6000" b="1" dirty="0"/>
              <a:t>L’intention du « second manifeste »</a:t>
            </a:r>
            <a:br>
              <a:rPr lang="fr-FR" b="1" dirty="0"/>
            </a:br>
            <a:r>
              <a:rPr lang="fr-FR" b="1" dirty="0"/>
              <a:t>(janvier 2020)</a:t>
            </a:r>
          </a:p>
        </p:txBody>
      </p:sp>
      <p:sp>
        <p:nvSpPr>
          <p:cNvPr id="3" name="Espace réservé du contenu 2">
            <a:extLst>
              <a:ext uri="{FF2B5EF4-FFF2-40B4-BE49-F238E27FC236}">
                <a16:creationId xmlns:a16="http://schemas.microsoft.com/office/drawing/2014/main" id="{0ECBD4E5-3250-189C-04B9-C73B8806BB71}"/>
              </a:ext>
            </a:extLst>
          </p:cNvPr>
          <p:cNvSpPr>
            <a:spLocks noGrp="1"/>
          </p:cNvSpPr>
          <p:nvPr>
            <p:ph idx="1"/>
          </p:nvPr>
        </p:nvSpPr>
        <p:spPr>
          <a:xfrm>
            <a:off x="838200" y="1825625"/>
            <a:ext cx="5787452" cy="4695096"/>
          </a:xfrm>
        </p:spPr>
        <p:txBody>
          <a:bodyPr>
            <a:normAutofit/>
          </a:bodyPr>
          <a:lstStyle/>
          <a:p>
            <a:pPr marL="0" indent="0">
              <a:buNone/>
            </a:pPr>
            <a:r>
              <a:rPr lang="fr-FR" sz="3600" dirty="0"/>
              <a:t>Enoncer le plus clairement possible des idées simples et justes  à hauteur des enjeux de notre temps, qui, de proche en proche, puissent déboucher sur une mutation radicale et sur des mobilisations décisives de l’opinion publique mondiale.</a:t>
            </a:r>
          </a:p>
        </p:txBody>
      </p:sp>
      <p:pic>
        <p:nvPicPr>
          <p:cNvPr id="5" name="Image 4">
            <a:extLst>
              <a:ext uri="{FF2B5EF4-FFF2-40B4-BE49-F238E27FC236}">
                <a16:creationId xmlns:a16="http://schemas.microsoft.com/office/drawing/2014/main" id="{12FBDED6-0E23-00D8-03B1-788B834930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38085" y="1313696"/>
            <a:ext cx="3615715" cy="5375196"/>
          </a:xfrm>
          <a:prstGeom prst="rect">
            <a:avLst/>
          </a:prstGeom>
        </p:spPr>
      </p:pic>
    </p:spTree>
    <p:extLst>
      <p:ext uri="{BB962C8B-B14F-4D97-AF65-F5344CB8AC3E}">
        <p14:creationId xmlns:p14="http://schemas.microsoft.com/office/powerpoint/2010/main" val="21152536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7EF4F-1A29-F12E-F7B6-70E0BBB14C7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652EF00-86EA-5AD9-1096-4BC5A6CE1A9F}"/>
              </a:ext>
            </a:extLst>
          </p:cNvPr>
          <p:cNvSpPr>
            <a:spLocks noGrp="1"/>
          </p:cNvSpPr>
          <p:nvPr>
            <p:ph type="title"/>
          </p:nvPr>
        </p:nvSpPr>
        <p:spPr>
          <a:xfrm>
            <a:off x="838200" y="172387"/>
            <a:ext cx="10515600" cy="1086787"/>
          </a:xfrm>
        </p:spPr>
        <p:txBody>
          <a:bodyPr>
            <a:normAutofit/>
          </a:bodyPr>
          <a:lstStyle/>
          <a:p>
            <a:r>
              <a:rPr lang="fr-FR" sz="6600" b="1" dirty="0"/>
              <a:t>Défis démocratiques 3</a:t>
            </a:r>
          </a:p>
        </p:txBody>
      </p:sp>
      <p:sp>
        <p:nvSpPr>
          <p:cNvPr id="3" name="Espace réservé du contenu 2">
            <a:extLst>
              <a:ext uri="{FF2B5EF4-FFF2-40B4-BE49-F238E27FC236}">
                <a16:creationId xmlns:a16="http://schemas.microsoft.com/office/drawing/2014/main" id="{B136DB0D-53A3-0E99-AE83-42C0E715BB78}"/>
              </a:ext>
            </a:extLst>
          </p:cNvPr>
          <p:cNvSpPr>
            <a:spLocks noGrp="1"/>
          </p:cNvSpPr>
          <p:nvPr>
            <p:ph idx="1"/>
          </p:nvPr>
        </p:nvSpPr>
        <p:spPr>
          <a:xfrm>
            <a:off x="254833" y="1259174"/>
            <a:ext cx="11782269" cy="5426439"/>
          </a:xfrm>
        </p:spPr>
        <p:txBody>
          <a:bodyPr>
            <a:noAutofit/>
          </a:bodyPr>
          <a:lstStyle/>
          <a:p>
            <a:r>
              <a:rPr lang="fr-FR" sz="3500" dirty="0"/>
              <a:t>Face à la désinformation dans le chaos identitaire généralisé, préserver la connaissance, le respect des réalités factuelles… et l’acceptation des divergences de points de vue afin que l’opposition créatrice/constructive ne se transforme pas en opposition destructrice</a:t>
            </a:r>
          </a:p>
          <a:p>
            <a:r>
              <a:rPr lang="fr-FR" sz="3500" dirty="0"/>
              <a:t>Rôle désocialisant des écrans induisant une baisse de niveau intellectuel et de sens critique avec difficulté croissante d’entrer en relation avec des personnes réelles =&gt; </a:t>
            </a:r>
            <a:r>
              <a:rPr lang="fr-FR" sz="3500" dirty="0" err="1"/>
              <a:t>mani-pulations</a:t>
            </a:r>
            <a:r>
              <a:rPr lang="fr-FR" sz="3500" dirty="0"/>
              <a:t> extraordinairement efficaces dont la « dictature de l’opinion des pairs =&gt;instituer des agences publiques d’information indépendantes</a:t>
            </a:r>
          </a:p>
        </p:txBody>
      </p:sp>
    </p:spTree>
    <p:extLst>
      <p:ext uri="{BB962C8B-B14F-4D97-AF65-F5344CB8AC3E}">
        <p14:creationId xmlns:p14="http://schemas.microsoft.com/office/powerpoint/2010/main" val="3294386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0395BD-2C5B-1871-948B-B9718DDC3D93}"/>
              </a:ext>
            </a:extLst>
          </p:cNvPr>
          <p:cNvSpPr>
            <a:spLocks noGrp="1"/>
          </p:cNvSpPr>
          <p:nvPr>
            <p:ph type="title"/>
          </p:nvPr>
        </p:nvSpPr>
        <p:spPr>
          <a:xfrm>
            <a:off x="838200" y="164893"/>
            <a:ext cx="10515600" cy="1094281"/>
          </a:xfrm>
        </p:spPr>
        <p:txBody>
          <a:bodyPr>
            <a:normAutofit/>
          </a:bodyPr>
          <a:lstStyle/>
          <a:p>
            <a:r>
              <a:rPr lang="fr-FR" sz="6600" b="1" dirty="0"/>
              <a:t>Défis géostratégiques</a:t>
            </a:r>
          </a:p>
        </p:txBody>
      </p:sp>
      <p:sp>
        <p:nvSpPr>
          <p:cNvPr id="3" name="Espace réservé du contenu 2">
            <a:extLst>
              <a:ext uri="{FF2B5EF4-FFF2-40B4-BE49-F238E27FC236}">
                <a16:creationId xmlns:a16="http://schemas.microsoft.com/office/drawing/2014/main" id="{968DE574-FFFB-0CD0-E976-A5090D38302C}"/>
              </a:ext>
            </a:extLst>
          </p:cNvPr>
          <p:cNvSpPr>
            <a:spLocks noGrp="1"/>
          </p:cNvSpPr>
          <p:nvPr>
            <p:ph idx="1"/>
          </p:nvPr>
        </p:nvSpPr>
        <p:spPr>
          <a:xfrm>
            <a:off x="239843" y="1259174"/>
            <a:ext cx="11797259" cy="5598826"/>
          </a:xfrm>
        </p:spPr>
        <p:txBody>
          <a:bodyPr>
            <a:noAutofit/>
          </a:bodyPr>
          <a:lstStyle/>
          <a:p>
            <a:r>
              <a:rPr lang="fr-FR" sz="3600" dirty="0"/>
              <a:t>Monde multipolaire x raréfaction des ressources x besoin de reconnaissance =  haine exacerbée entre sociétés, cultures mais aussi à l’intérieur des sociétés</a:t>
            </a:r>
          </a:p>
          <a:p>
            <a:r>
              <a:rPr lang="fr-FR" sz="3600" dirty="0"/>
              <a:t>Enjeux économiques x enjeux de prestige = guerres commerciales…</a:t>
            </a:r>
          </a:p>
          <a:p>
            <a:r>
              <a:rPr lang="fr-FR" sz="3600" dirty="0"/>
              <a:t>Entre Nord et Sud, entre démocratie et sa contestation =&gt;démocratie déboussolée =&gt; « refuge </a:t>
            </a:r>
            <a:r>
              <a:rPr lang="fr-FR" sz="3600"/>
              <a:t>» dans des </a:t>
            </a:r>
            <a:r>
              <a:rPr lang="fr-FR" sz="3600" dirty="0"/>
              <a:t>valeurs traditionnelles </a:t>
            </a:r>
            <a:r>
              <a:rPr lang="fr-FR" sz="3600" dirty="0">
                <a:sym typeface="Wingdings" panose="05000000000000000000" pitchFamily="2" charset="2"/>
              </a:rPr>
              <a:t>nouvelles formes de démocratie =&gt; nouvelles formes d’unité  des sociétés =&gt; garantir à tous des conditions de survie matérielle et identitaire</a:t>
            </a:r>
            <a:endParaRPr lang="fr-FR" sz="3600" dirty="0"/>
          </a:p>
        </p:txBody>
      </p:sp>
    </p:spTree>
    <p:extLst>
      <p:ext uri="{BB962C8B-B14F-4D97-AF65-F5344CB8AC3E}">
        <p14:creationId xmlns:p14="http://schemas.microsoft.com/office/powerpoint/2010/main" val="2212260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557C6C-659C-5722-E1BB-9B60CD2AC4A4}"/>
              </a:ext>
            </a:extLst>
          </p:cNvPr>
          <p:cNvSpPr>
            <a:spLocks noGrp="1"/>
          </p:cNvSpPr>
          <p:nvPr>
            <p:ph type="title"/>
          </p:nvPr>
        </p:nvSpPr>
        <p:spPr>
          <a:xfrm>
            <a:off x="104931" y="164891"/>
            <a:ext cx="11962151" cy="1525797"/>
          </a:xfrm>
        </p:spPr>
        <p:txBody>
          <a:bodyPr>
            <a:noAutofit/>
          </a:bodyPr>
          <a:lstStyle/>
          <a:p>
            <a:r>
              <a:rPr lang="fr-FR" sz="6000" b="1" dirty="0"/>
              <a:t>Vers un parlement citoyen mondial pour un nouvel humanisme </a:t>
            </a:r>
          </a:p>
        </p:txBody>
      </p:sp>
      <p:sp>
        <p:nvSpPr>
          <p:cNvPr id="3" name="Espace réservé du contenu 2">
            <a:extLst>
              <a:ext uri="{FF2B5EF4-FFF2-40B4-BE49-F238E27FC236}">
                <a16:creationId xmlns:a16="http://schemas.microsoft.com/office/drawing/2014/main" id="{42761AD4-9F1C-40A4-7FC9-A4F413666BD6}"/>
              </a:ext>
            </a:extLst>
          </p:cNvPr>
          <p:cNvSpPr>
            <a:spLocks noGrp="1"/>
          </p:cNvSpPr>
          <p:nvPr>
            <p:ph idx="1"/>
          </p:nvPr>
        </p:nvSpPr>
        <p:spPr>
          <a:xfrm>
            <a:off x="239843" y="1690687"/>
            <a:ext cx="11827239" cy="4830033"/>
          </a:xfrm>
        </p:spPr>
        <p:txBody>
          <a:bodyPr>
            <a:noAutofit/>
          </a:bodyPr>
          <a:lstStyle/>
          <a:p>
            <a:r>
              <a:rPr lang="fr-FR" sz="3000" dirty="0"/>
              <a:t>Nous nous sauverons ou nous périrons ensemble (interdépendance)</a:t>
            </a:r>
          </a:p>
          <a:p>
            <a:r>
              <a:rPr lang="fr-FR" sz="3000" dirty="0"/>
              <a:t>Pour une conscience mondiale de l’humanité =&gt; Parlement citoyen mondial :</a:t>
            </a:r>
          </a:p>
          <a:p>
            <a:pPr marL="971550" lvl="1" indent="-514350">
              <a:buFont typeface="+mj-lt"/>
              <a:buAutoNum type="arabicPeriod"/>
            </a:pPr>
            <a:r>
              <a:rPr lang="fr-FR" sz="3000" dirty="0"/>
              <a:t>Une Assemblée</a:t>
            </a:r>
          </a:p>
          <a:p>
            <a:pPr marL="971550" lvl="1" indent="-514350">
              <a:buFont typeface="+mj-lt"/>
              <a:buAutoNum type="arabicPeriod"/>
            </a:pPr>
            <a:r>
              <a:rPr lang="fr-FR" sz="3000" dirty="0"/>
              <a:t>Un Conseil des Sages</a:t>
            </a:r>
          </a:p>
          <a:p>
            <a:pPr marL="971550" lvl="1" indent="-514350">
              <a:buFont typeface="+mj-lt"/>
              <a:buAutoNum type="arabicPeriod"/>
            </a:pPr>
            <a:r>
              <a:rPr lang="fr-FR" sz="3000" dirty="0"/>
              <a:t>Un Comité d’experts</a:t>
            </a:r>
          </a:p>
          <a:p>
            <a:r>
              <a:rPr lang="fr-FR" sz="3000" dirty="0"/>
              <a:t>=&gt; Nouvelle pensée du monde</a:t>
            </a:r>
          </a:p>
          <a:p>
            <a:r>
              <a:rPr lang="fr-FR" sz="3000" dirty="0"/>
              <a:t>=&gt; </a:t>
            </a:r>
            <a:r>
              <a:rPr lang="fr-FR" sz="3000" b="1" dirty="0"/>
              <a:t>Conviviabules </a:t>
            </a:r>
            <a:r>
              <a:rPr lang="fr-FR" sz="3000" dirty="0"/>
              <a:t>: créer dans les interstices du système, des communautés conviviales, des sociétés alternatives, des économies solidaires, des cultures émancipatrices et des démocraties participatives</a:t>
            </a:r>
          </a:p>
          <a:p>
            <a:endParaRPr lang="fr-FR" sz="3000" dirty="0"/>
          </a:p>
          <a:p>
            <a:endParaRPr lang="fr-FR" sz="3000" dirty="0"/>
          </a:p>
        </p:txBody>
      </p:sp>
    </p:spTree>
    <p:extLst>
      <p:ext uri="{BB962C8B-B14F-4D97-AF65-F5344CB8AC3E}">
        <p14:creationId xmlns:p14="http://schemas.microsoft.com/office/powerpoint/2010/main" val="16832973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570670-99AD-EA45-B223-8868B5AE9C19}"/>
              </a:ext>
            </a:extLst>
          </p:cNvPr>
          <p:cNvSpPr>
            <a:spLocks noGrp="1"/>
          </p:cNvSpPr>
          <p:nvPr>
            <p:ph type="title"/>
          </p:nvPr>
        </p:nvSpPr>
        <p:spPr>
          <a:xfrm>
            <a:off x="179882" y="365125"/>
            <a:ext cx="11857220" cy="2033300"/>
          </a:xfrm>
        </p:spPr>
        <p:txBody>
          <a:bodyPr>
            <a:noAutofit/>
          </a:bodyPr>
          <a:lstStyle/>
          <a:p>
            <a:r>
              <a:rPr lang="fr-FR" sz="6000" b="1" dirty="0"/>
              <a:t>Les principes convivialistes en pratique</a:t>
            </a:r>
            <a:br>
              <a:rPr lang="fr-FR" sz="6000" b="1" dirty="0"/>
            </a:br>
            <a:r>
              <a:rPr lang="fr-FR" sz="5400" b="1" dirty="0"/>
              <a:t>les interstices à notre portée</a:t>
            </a:r>
            <a:endParaRPr lang="fr-FR" sz="6000" b="1" dirty="0"/>
          </a:p>
        </p:txBody>
      </p:sp>
      <p:sp>
        <p:nvSpPr>
          <p:cNvPr id="3" name="Espace réservé du contenu 2">
            <a:extLst>
              <a:ext uri="{FF2B5EF4-FFF2-40B4-BE49-F238E27FC236}">
                <a16:creationId xmlns:a16="http://schemas.microsoft.com/office/drawing/2014/main" id="{1F2318A0-5C87-115C-637A-D62CC7D6D0F9}"/>
              </a:ext>
            </a:extLst>
          </p:cNvPr>
          <p:cNvSpPr>
            <a:spLocks noGrp="1"/>
          </p:cNvSpPr>
          <p:nvPr>
            <p:ph idx="1"/>
          </p:nvPr>
        </p:nvSpPr>
        <p:spPr>
          <a:xfrm>
            <a:off x="419725" y="2668249"/>
            <a:ext cx="11482465" cy="3508713"/>
          </a:xfrm>
        </p:spPr>
        <p:txBody>
          <a:bodyPr>
            <a:normAutofit/>
          </a:bodyPr>
          <a:lstStyle/>
          <a:p>
            <a:r>
              <a:rPr lang="fr-FR" sz="3600" dirty="0"/>
              <a:t>Par le municipalisme convivialiste</a:t>
            </a:r>
          </a:p>
          <a:p>
            <a:r>
              <a:rPr lang="fr-FR" sz="3600" dirty="0"/>
              <a:t>Par une mise en œuvre du convivialisme dans les associations, et plus particulièrement les clubs de sport (populaires ?)</a:t>
            </a:r>
          </a:p>
          <a:p>
            <a:endParaRPr lang="fr-FR" sz="3600" dirty="0"/>
          </a:p>
        </p:txBody>
      </p:sp>
    </p:spTree>
    <p:extLst>
      <p:ext uri="{BB962C8B-B14F-4D97-AF65-F5344CB8AC3E}">
        <p14:creationId xmlns:p14="http://schemas.microsoft.com/office/powerpoint/2010/main" val="42093924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392AFC9-C2CC-7D24-2260-CEAFD6DBBE83}"/>
              </a:ext>
            </a:extLst>
          </p:cNvPr>
          <p:cNvSpPr txBox="1"/>
          <p:nvPr/>
        </p:nvSpPr>
        <p:spPr>
          <a:xfrm>
            <a:off x="3242930" y="2413591"/>
            <a:ext cx="6049926" cy="1569660"/>
          </a:xfrm>
          <a:prstGeom prst="rect">
            <a:avLst/>
          </a:prstGeom>
          <a:noFill/>
        </p:spPr>
        <p:txBody>
          <a:bodyPr wrap="square" rtlCol="0">
            <a:spAutoFit/>
          </a:bodyPr>
          <a:lstStyle/>
          <a:p>
            <a:pPr algn="ctr"/>
            <a:r>
              <a:rPr lang="fr-FR" sz="9600" dirty="0"/>
              <a:t>FIN ?</a:t>
            </a:r>
          </a:p>
        </p:txBody>
      </p:sp>
    </p:spTree>
    <p:extLst>
      <p:ext uri="{BB962C8B-B14F-4D97-AF65-F5344CB8AC3E}">
        <p14:creationId xmlns:p14="http://schemas.microsoft.com/office/powerpoint/2010/main" val="6819187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DB7050-7CFC-425B-F6A4-24029EC8BC36}"/>
              </a:ext>
            </a:extLst>
          </p:cNvPr>
          <p:cNvSpPr>
            <a:spLocks noGrp="1"/>
          </p:cNvSpPr>
          <p:nvPr>
            <p:ph type="title"/>
          </p:nvPr>
        </p:nvSpPr>
        <p:spPr>
          <a:xfrm>
            <a:off x="838200" y="365125"/>
            <a:ext cx="10515600" cy="2572947"/>
          </a:xfrm>
        </p:spPr>
        <p:txBody>
          <a:bodyPr>
            <a:normAutofit fontScale="90000"/>
          </a:bodyPr>
          <a:lstStyle/>
          <a:p>
            <a:pPr algn="ctr"/>
            <a:r>
              <a:rPr lang="fr-FR" sz="7300" dirty="0"/>
              <a:t>FIN ?</a:t>
            </a:r>
            <a:br>
              <a:rPr lang="fr-FR" sz="7300" dirty="0"/>
            </a:br>
            <a:r>
              <a:rPr lang="fr-FR" sz="7300" dirty="0"/>
              <a:t>Non, début</a:t>
            </a:r>
            <a:br>
              <a:rPr lang="fr-FR" dirty="0"/>
            </a:br>
            <a:endParaRPr lang="fr-FR" dirty="0"/>
          </a:p>
        </p:txBody>
      </p:sp>
      <p:sp>
        <p:nvSpPr>
          <p:cNvPr id="3" name="Espace réservé du contenu 2">
            <a:extLst>
              <a:ext uri="{FF2B5EF4-FFF2-40B4-BE49-F238E27FC236}">
                <a16:creationId xmlns:a16="http://schemas.microsoft.com/office/drawing/2014/main" id="{7F212E5C-0128-2F04-52F7-F3C60D305093}"/>
              </a:ext>
            </a:extLst>
          </p:cNvPr>
          <p:cNvSpPr>
            <a:spLocks noGrp="1"/>
          </p:cNvSpPr>
          <p:nvPr>
            <p:ph idx="1"/>
          </p:nvPr>
        </p:nvSpPr>
        <p:spPr>
          <a:xfrm>
            <a:off x="838200" y="2623279"/>
            <a:ext cx="10515600" cy="3553684"/>
          </a:xfrm>
        </p:spPr>
        <p:txBody>
          <a:bodyPr>
            <a:normAutofit lnSpcReduction="10000"/>
          </a:bodyPr>
          <a:lstStyle/>
          <a:p>
            <a:pPr marL="0" indent="0" algn="ctr">
              <a:buNone/>
            </a:pPr>
            <a:r>
              <a:rPr lang="fr-FR" sz="3600" dirty="0"/>
              <a:t>Et vous, que pouvez-vous faire ?</a:t>
            </a:r>
          </a:p>
          <a:p>
            <a:pPr marL="0" indent="0" algn="ctr">
              <a:buNone/>
            </a:pPr>
            <a:r>
              <a:rPr lang="fr-FR" sz="3600" dirty="0"/>
              <a:t>Organiser des conviviabules ?</a:t>
            </a:r>
          </a:p>
          <a:p>
            <a:pPr marL="0" indent="0" algn="ctr">
              <a:buNone/>
            </a:pPr>
            <a:r>
              <a:rPr lang="fr-FR" sz="3600" dirty="0"/>
              <a:t>Signer le Manifeste  : </a:t>
            </a:r>
            <a:r>
              <a:rPr lang="fr-FR" sz="3600" dirty="0">
                <a:hlinkClick r:id="rId2"/>
              </a:rPr>
              <a:t>jesigne@convivialisme.org</a:t>
            </a:r>
            <a:r>
              <a:rPr lang="fr-FR" sz="3600" dirty="0"/>
              <a:t> ?</a:t>
            </a:r>
          </a:p>
          <a:p>
            <a:pPr marL="0" indent="0" algn="ctr">
              <a:buNone/>
            </a:pPr>
            <a:endParaRPr lang="fr-FR" sz="3600" dirty="0"/>
          </a:p>
          <a:p>
            <a:pPr marL="0" indent="0" algn="ctr">
              <a:buNone/>
            </a:pPr>
            <a:r>
              <a:rPr lang="fr-FR" sz="3600" dirty="0"/>
              <a:t>En savoir plus sur le convivialisme: </a:t>
            </a:r>
          </a:p>
          <a:p>
            <a:pPr marL="0" indent="0" algn="ctr">
              <a:buNone/>
            </a:pPr>
            <a:r>
              <a:rPr lang="fr-FR" sz="3600" dirty="0">
                <a:hlinkClick r:id="rId3"/>
              </a:rPr>
              <a:t>https://convivialisme.org/</a:t>
            </a:r>
            <a:endParaRPr lang="fr-FR" sz="3600" dirty="0"/>
          </a:p>
          <a:p>
            <a:pPr marL="0" indent="0" algn="ctr">
              <a:buNone/>
            </a:pPr>
            <a:endParaRPr lang="fr-FR" sz="3600" dirty="0"/>
          </a:p>
        </p:txBody>
      </p:sp>
      <p:pic>
        <p:nvPicPr>
          <p:cNvPr id="5" name="Image 4">
            <a:extLst>
              <a:ext uri="{FF2B5EF4-FFF2-40B4-BE49-F238E27FC236}">
                <a16:creationId xmlns:a16="http://schemas.microsoft.com/office/drawing/2014/main" id="{8472FDC1-0833-4FC8-A0C3-A30BE28766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2196" y="365125"/>
            <a:ext cx="1733550" cy="2638425"/>
          </a:xfrm>
          <a:prstGeom prst="rect">
            <a:avLst/>
          </a:prstGeom>
        </p:spPr>
      </p:pic>
      <p:pic>
        <p:nvPicPr>
          <p:cNvPr id="7" name="Image 6">
            <a:extLst>
              <a:ext uri="{FF2B5EF4-FFF2-40B4-BE49-F238E27FC236}">
                <a16:creationId xmlns:a16="http://schemas.microsoft.com/office/drawing/2014/main" id="{A85C3469-C3AC-B64F-67C1-15F06DB8BAE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29775" y="261651"/>
            <a:ext cx="1724025" cy="2657475"/>
          </a:xfrm>
          <a:prstGeom prst="rect">
            <a:avLst/>
          </a:prstGeom>
        </p:spPr>
      </p:pic>
      <p:sp>
        <p:nvSpPr>
          <p:cNvPr id="4" name="ZoneTexte 3">
            <a:extLst>
              <a:ext uri="{FF2B5EF4-FFF2-40B4-BE49-F238E27FC236}">
                <a16:creationId xmlns:a16="http://schemas.microsoft.com/office/drawing/2014/main" id="{F803E2F0-55A6-8C5D-72D3-DAEF4C64B831}"/>
              </a:ext>
            </a:extLst>
          </p:cNvPr>
          <p:cNvSpPr txBox="1"/>
          <p:nvPr/>
        </p:nvSpPr>
        <p:spPr>
          <a:xfrm>
            <a:off x="838200" y="6315740"/>
            <a:ext cx="6615223" cy="369332"/>
          </a:xfrm>
          <a:prstGeom prst="rect">
            <a:avLst/>
          </a:prstGeom>
          <a:noFill/>
        </p:spPr>
        <p:txBody>
          <a:bodyPr wrap="square" rtlCol="0">
            <a:spAutoFit/>
          </a:bodyPr>
          <a:lstStyle/>
          <a:p>
            <a:r>
              <a:rPr lang="fr-FR" i="1" dirty="0"/>
              <a:t>Diaporama réalisé par Jean-Louis Virat</a:t>
            </a:r>
          </a:p>
        </p:txBody>
      </p:sp>
    </p:spTree>
    <p:extLst>
      <p:ext uri="{BB962C8B-B14F-4D97-AF65-F5344CB8AC3E}">
        <p14:creationId xmlns:p14="http://schemas.microsoft.com/office/powerpoint/2010/main" val="2693703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47AE66-1439-64DE-B517-04C7F89DFCD9}"/>
              </a:ext>
            </a:extLst>
          </p:cNvPr>
          <p:cNvSpPr>
            <a:spLocks noGrp="1"/>
          </p:cNvSpPr>
          <p:nvPr>
            <p:ph type="title"/>
          </p:nvPr>
        </p:nvSpPr>
        <p:spPr>
          <a:xfrm>
            <a:off x="284813" y="1"/>
            <a:ext cx="11068987" cy="869429"/>
          </a:xfrm>
        </p:spPr>
        <p:txBody>
          <a:bodyPr>
            <a:normAutofit/>
          </a:bodyPr>
          <a:lstStyle/>
          <a:p>
            <a:r>
              <a:rPr lang="fr-FR" sz="4800" b="1" dirty="0"/>
              <a:t>Les premiers signataires du manifeste</a:t>
            </a:r>
          </a:p>
        </p:txBody>
      </p:sp>
      <p:sp>
        <p:nvSpPr>
          <p:cNvPr id="3" name="Espace réservé du contenu 2">
            <a:extLst>
              <a:ext uri="{FF2B5EF4-FFF2-40B4-BE49-F238E27FC236}">
                <a16:creationId xmlns:a16="http://schemas.microsoft.com/office/drawing/2014/main" id="{EB230564-0845-A3AA-FC9D-CCFBB33CB25F}"/>
              </a:ext>
            </a:extLst>
          </p:cNvPr>
          <p:cNvSpPr>
            <a:spLocks noGrp="1"/>
          </p:cNvSpPr>
          <p:nvPr>
            <p:ph idx="1"/>
          </p:nvPr>
        </p:nvSpPr>
        <p:spPr>
          <a:xfrm>
            <a:off x="0" y="869430"/>
            <a:ext cx="12192000" cy="5831173"/>
          </a:xfrm>
        </p:spPr>
        <p:txBody>
          <a:bodyPr>
            <a:noAutofit/>
          </a:bodyPr>
          <a:lstStyle/>
          <a:p>
            <a:r>
              <a:rPr lang="fr-FR" sz="1200" dirty="0"/>
              <a:t>Brigitte Abel, Michel Adam , </a:t>
            </a:r>
            <a:r>
              <a:rPr lang="fr-FR" sz="1200" dirty="0" err="1"/>
              <a:t>Suzi</a:t>
            </a:r>
            <a:r>
              <a:rPr lang="fr-FR" sz="1200" dirty="0"/>
              <a:t> Adams (Australie), Frank </a:t>
            </a:r>
            <a:r>
              <a:rPr lang="fr-FR" sz="1200" dirty="0" err="1"/>
              <a:t>Adloff</a:t>
            </a:r>
            <a:r>
              <a:rPr lang="fr-FR" sz="1200" dirty="0"/>
              <a:t> (Allemagne), </a:t>
            </a:r>
            <a:r>
              <a:rPr lang="fr-FR" sz="1200" dirty="0" err="1"/>
              <a:t>Cengiz</a:t>
            </a:r>
            <a:r>
              <a:rPr lang="fr-FR" sz="1200" dirty="0"/>
              <a:t> </a:t>
            </a:r>
            <a:r>
              <a:rPr lang="fr-FR" sz="1200" dirty="0" err="1"/>
              <a:t>Aktar</a:t>
            </a:r>
            <a:r>
              <a:rPr lang="fr-FR" sz="1200" dirty="0"/>
              <a:t> (Turquie),  </a:t>
            </a:r>
            <a:r>
              <a:rPr lang="fr-FR" sz="1200" dirty="0" err="1"/>
              <a:t>Shoki</a:t>
            </a:r>
            <a:r>
              <a:rPr lang="fr-FR" sz="1200" dirty="0"/>
              <a:t>  Ali Saïd (Éthiopie), Mohammed Amara (Mali), </a:t>
            </a:r>
            <a:r>
              <a:rPr lang="fr-FR" sz="1200" dirty="0" err="1"/>
              <a:t>Hiroko</a:t>
            </a:r>
            <a:r>
              <a:rPr lang="fr-FR" sz="1200" dirty="0"/>
              <a:t> </a:t>
            </a:r>
            <a:r>
              <a:rPr lang="fr-FR" sz="1200" dirty="0" err="1"/>
              <a:t>Amemiya</a:t>
            </a:r>
            <a:r>
              <a:rPr lang="fr-FR" sz="1200" dirty="0"/>
              <a:t> (France-Japon), Geneviève Ancel, </a:t>
            </a:r>
            <a:r>
              <a:rPr lang="fr-FR" sz="1200" dirty="0" err="1"/>
              <a:t>Ferruccio</a:t>
            </a:r>
            <a:r>
              <a:rPr lang="fr-FR" sz="1200" dirty="0"/>
              <a:t> </a:t>
            </a:r>
            <a:r>
              <a:rPr lang="fr-FR" sz="1200" dirty="0" err="1"/>
              <a:t>Andolfi</a:t>
            </a:r>
            <a:r>
              <a:rPr lang="fr-FR" sz="1200" dirty="0"/>
              <a:t> (Italie), Catherine André, </a:t>
            </a:r>
            <a:r>
              <a:rPr lang="fr-FR" sz="1200" dirty="0" err="1"/>
              <a:t>Mihail</a:t>
            </a:r>
            <a:r>
              <a:rPr lang="fr-FR" sz="1200" dirty="0"/>
              <a:t>  Andrei  (Roumanie), Julie </a:t>
            </a:r>
            <a:r>
              <a:rPr lang="fr-FR" sz="1200" dirty="0" err="1"/>
              <a:t>Anselmi</a:t>
            </a:r>
            <a:r>
              <a:rPr lang="fr-FR" sz="1200" dirty="0"/>
              <a:t> , Antoine </a:t>
            </a:r>
            <a:r>
              <a:rPr lang="fr-FR" sz="1200" dirty="0" err="1"/>
              <a:t>Arjakovsky</a:t>
            </a:r>
            <a:r>
              <a:rPr lang="fr-FR" sz="1200" dirty="0"/>
              <a:t>, Rigas </a:t>
            </a:r>
            <a:r>
              <a:rPr lang="fr-FR" sz="1200" dirty="0" err="1"/>
              <a:t>Arvanitis</a:t>
            </a:r>
            <a:r>
              <a:rPr lang="fr-FR" sz="1200" dirty="0"/>
              <a:t>, Carole Babin-</a:t>
            </a:r>
            <a:r>
              <a:rPr lang="fr-FR" sz="1200" dirty="0" err="1"/>
              <a:t>Chevaye</a:t>
            </a:r>
            <a:r>
              <a:rPr lang="fr-FR" sz="1200" dirty="0"/>
              <a:t>, Bertrand Badie, Benjamin Ball, Philippe </a:t>
            </a:r>
            <a:r>
              <a:rPr lang="fr-FR" sz="1200" dirty="0" err="1"/>
              <a:t>Barrier</a:t>
            </a:r>
            <a:r>
              <a:rPr lang="fr-FR" sz="1200" dirty="0"/>
              <a:t>, Philippe </a:t>
            </a:r>
            <a:r>
              <a:rPr lang="fr-FR" sz="1200" dirty="0" err="1"/>
              <a:t>Batifoulier</a:t>
            </a:r>
            <a:r>
              <a:rPr lang="fr-FR" sz="1200" dirty="0"/>
              <a:t>, Jean Baubérot, Matthieu Baudin, Michael Bauwens (Belgique), Julien Bayou, Adda  </a:t>
            </a:r>
            <a:r>
              <a:rPr lang="fr-FR" sz="1200" dirty="0" err="1"/>
              <a:t>Bekkouche</a:t>
            </a:r>
            <a:r>
              <a:rPr lang="fr-FR" sz="1200" dirty="0"/>
              <a:t>, Augustin Berque, Yves Berthelot, Gérald Berthoud (Suisse), Romain Bertrand, Jean-Michel Besnier, </a:t>
            </a:r>
            <a:r>
              <a:rPr lang="fr-FR" sz="1200" dirty="0" err="1"/>
              <a:t>Eric</a:t>
            </a:r>
            <a:r>
              <a:rPr lang="fr-FR" sz="1200" dirty="0"/>
              <a:t> Bidet, </a:t>
            </a:r>
            <a:r>
              <a:rPr lang="fr-FR" sz="1200" dirty="0" err="1"/>
              <a:t>Debora</a:t>
            </a:r>
            <a:r>
              <a:rPr lang="fr-FR" sz="1200" dirty="0"/>
              <a:t> </a:t>
            </a:r>
            <a:r>
              <a:rPr lang="fr-FR" sz="1200" dirty="0" err="1"/>
              <a:t>Bloas</a:t>
            </a:r>
            <a:r>
              <a:rPr lang="fr-FR" sz="1200" dirty="0"/>
              <a:t> </a:t>
            </a:r>
            <a:r>
              <a:rPr lang="fr-FR" sz="1200" dirty="0" err="1"/>
              <a:t>Bloas</a:t>
            </a:r>
            <a:r>
              <a:rPr lang="fr-FR" sz="1200" dirty="0"/>
              <a:t>, Bernard Blondin, Thomas Bonne, </a:t>
            </a:r>
            <a:r>
              <a:rPr lang="fr-FR" sz="1200" dirty="0" err="1"/>
              <a:t>Anabel</a:t>
            </a:r>
            <a:r>
              <a:rPr lang="fr-FR" sz="1200" dirty="0"/>
              <a:t>-Mauve Bonnefous, </a:t>
            </a:r>
            <a:r>
              <a:rPr lang="fr-FR" sz="1200" dirty="0" err="1"/>
              <a:t>Mikkel</a:t>
            </a:r>
            <a:r>
              <a:rPr lang="fr-FR" sz="1200" dirty="0"/>
              <a:t>  </a:t>
            </a:r>
            <a:r>
              <a:rPr lang="fr-FR" sz="1200" dirty="0" err="1"/>
              <a:t>Borch</a:t>
            </a:r>
            <a:r>
              <a:rPr lang="fr-FR" sz="1200" dirty="0"/>
              <a:t>-Jacobsen (États-Unis), François Bordes, Stéphane </a:t>
            </a:r>
            <a:r>
              <a:rPr lang="fr-FR" sz="1200" dirty="0" err="1"/>
              <a:t>Bornhausen</a:t>
            </a:r>
            <a:r>
              <a:rPr lang="fr-FR" sz="1200" dirty="0"/>
              <a:t>, Benoît </a:t>
            </a:r>
            <a:r>
              <a:rPr lang="fr-FR" sz="1200" dirty="0" err="1"/>
              <a:t>Borrits</a:t>
            </a:r>
            <a:r>
              <a:rPr lang="fr-FR" sz="1200" dirty="0"/>
              <a:t>, </a:t>
            </a:r>
            <a:r>
              <a:rPr lang="fr-FR" sz="1200" dirty="0" err="1"/>
              <a:t>Estevão</a:t>
            </a:r>
            <a:r>
              <a:rPr lang="fr-FR" sz="1200" dirty="0"/>
              <a:t> Bosco (Brésil), Daniel </a:t>
            </a:r>
            <a:r>
              <a:rPr lang="fr-FR" sz="1200" dirty="0" err="1"/>
              <a:t>Bougnoux</a:t>
            </a:r>
            <a:r>
              <a:rPr lang="fr-FR" sz="1200" dirty="0"/>
              <a:t>, Dominique Bourg, Daniel Bowles (États-Unis), Pascal Branchu, Geneviève Brisac, Dorothée </a:t>
            </a:r>
            <a:r>
              <a:rPr lang="fr-FR" sz="1200" dirty="0" err="1"/>
              <a:t>Browaeys</a:t>
            </a:r>
            <a:r>
              <a:rPr lang="fr-FR" sz="1200" dirty="0"/>
              <a:t>, </a:t>
            </a:r>
            <a:r>
              <a:rPr lang="fr-FR" sz="1200" dirty="0" err="1"/>
              <a:t>Eric</a:t>
            </a:r>
            <a:r>
              <a:rPr lang="fr-FR" sz="1200" dirty="0"/>
              <a:t> </a:t>
            </a:r>
            <a:r>
              <a:rPr lang="fr-FR" sz="1200" dirty="0" err="1"/>
              <a:t>Brunat</a:t>
            </a:r>
            <a:r>
              <a:rPr lang="fr-FR" sz="1200" dirty="0"/>
              <a:t>, </a:t>
            </a:r>
            <a:r>
              <a:rPr lang="fr-FR" sz="1200" dirty="0" err="1"/>
              <a:t>Luigino</a:t>
            </a:r>
            <a:r>
              <a:rPr lang="fr-FR" sz="1200" dirty="0"/>
              <a:t> Bruni (Italie), Alain Caillé, Matthieu Calame, Craig Calhoun (États-Unis), José Antonio Camacho </a:t>
            </a:r>
            <a:r>
              <a:rPr lang="fr-FR" sz="1200" dirty="0" err="1"/>
              <a:t>Ballesta</a:t>
            </a:r>
            <a:r>
              <a:rPr lang="fr-FR" sz="1200" dirty="0"/>
              <a:t> (Espagne), Joseph A. </a:t>
            </a:r>
            <a:r>
              <a:rPr lang="fr-FR" sz="1200" dirty="0" err="1"/>
              <a:t>Camilleri</a:t>
            </a:r>
            <a:r>
              <a:rPr lang="fr-FR" sz="1200" dirty="0"/>
              <a:t> (Australie), Luis R.   Cardoso de Oliveira (Brésil), </a:t>
            </a:r>
            <a:r>
              <a:rPr lang="fr-FR" sz="1200" dirty="0" err="1"/>
              <a:t>Genauto</a:t>
            </a:r>
            <a:r>
              <a:rPr lang="fr-FR" sz="1200" dirty="0"/>
              <a:t> Carvalho de Franca </a:t>
            </a:r>
            <a:r>
              <a:rPr lang="fr-FR" sz="1200" dirty="0" err="1"/>
              <a:t>Filla</a:t>
            </a:r>
            <a:r>
              <a:rPr lang="fr-FR" sz="1200" dirty="0"/>
              <a:t> (Brésil), José Eduardo   </a:t>
            </a:r>
            <a:r>
              <a:rPr lang="fr-FR" sz="1200" dirty="0" err="1"/>
              <a:t>Cassiolato</a:t>
            </a:r>
            <a:r>
              <a:rPr lang="fr-FR" sz="1200" dirty="0"/>
              <a:t> (Brésil), Silvia </a:t>
            </a:r>
            <a:r>
              <a:rPr lang="fr-FR" sz="1200" dirty="0" err="1"/>
              <a:t>Cataldi</a:t>
            </a:r>
            <a:r>
              <a:rPr lang="fr-FR" sz="1200" dirty="0"/>
              <a:t> (Italie), Manuel Cervera-</a:t>
            </a:r>
            <a:r>
              <a:rPr lang="fr-FR" sz="1200" dirty="0" err="1"/>
              <a:t>Marzal</a:t>
            </a:r>
            <a:r>
              <a:rPr lang="fr-FR" sz="1200" dirty="0"/>
              <a:t> (Belgique), Julie Chabaud, </a:t>
            </a:r>
            <a:r>
              <a:rPr lang="fr-FR" sz="1200" dirty="0" err="1"/>
              <a:t>Pacal</a:t>
            </a:r>
            <a:r>
              <a:rPr lang="fr-FR" sz="1200" dirty="0"/>
              <a:t> Champagne (Belgique), Eve </a:t>
            </a:r>
            <a:r>
              <a:rPr lang="fr-FR" sz="1200" dirty="0" err="1"/>
              <a:t>Chiappello</a:t>
            </a:r>
            <a:r>
              <a:rPr lang="fr-FR" sz="1200" dirty="0"/>
              <a:t>, Philippe </a:t>
            </a:r>
            <a:r>
              <a:rPr lang="fr-FR" sz="1200" dirty="0" err="1"/>
              <a:t>Cibois</a:t>
            </a:r>
            <a:r>
              <a:rPr lang="fr-FR" sz="1200" dirty="0"/>
              <a:t>, Sébastien Claeys, Denis Clerc, Anne Marie </a:t>
            </a:r>
            <a:r>
              <a:rPr lang="fr-FR" sz="1200" dirty="0" err="1"/>
              <a:t>Codur</a:t>
            </a:r>
            <a:r>
              <a:rPr lang="fr-FR" sz="1200" dirty="0"/>
              <a:t>, Mark </a:t>
            </a:r>
            <a:r>
              <a:rPr lang="fr-FR" sz="1200" dirty="0" err="1"/>
              <a:t>Coeckelbergh</a:t>
            </a:r>
            <a:r>
              <a:rPr lang="fr-FR" sz="1200" dirty="0"/>
              <a:t> (Belgique), Francesco </a:t>
            </a:r>
            <a:r>
              <a:rPr lang="fr-FR" sz="1200" dirty="0" err="1"/>
              <a:t>Colizzi</a:t>
            </a:r>
            <a:r>
              <a:rPr lang="fr-FR" sz="1200" dirty="0"/>
              <a:t>  </a:t>
            </a:r>
            <a:r>
              <a:rPr lang="fr-FR" sz="1200" dirty="0" err="1"/>
              <a:t>Colizzi</a:t>
            </a:r>
            <a:r>
              <a:rPr lang="fr-FR" sz="1200" dirty="0"/>
              <a:t> (Italie), Gabriel </a:t>
            </a:r>
            <a:r>
              <a:rPr lang="fr-FR" sz="1200" dirty="0" err="1"/>
              <a:t>Colletis</a:t>
            </a:r>
            <a:r>
              <a:rPr lang="fr-FR" sz="1200" dirty="0"/>
              <a:t>, Josette Combes, </a:t>
            </a:r>
            <a:r>
              <a:rPr lang="fr-FR" sz="1200" dirty="0" err="1"/>
              <a:t>Metehan</a:t>
            </a:r>
            <a:r>
              <a:rPr lang="fr-FR" sz="1200" dirty="0"/>
              <a:t>   </a:t>
            </a:r>
            <a:r>
              <a:rPr lang="fr-FR" sz="1200" dirty="0" err="1"/>
              <a:t>Cömert</a:t>
            </a:r>
            <a:r>
              <a:rPr lang="fr-FR" sz="1200" dirty="0"/>
              <a:t> (Turquie), Elisabeth </a:t>
            </a:r>
            <a:r>
              <a:rPr lang="fr-FR" sz="1200" dirty="0" err="1"/>
              <a:t>Conesa</a:t>
            </a:r>
            <a:r>
              <a:rPr lang="fr-FR" sz="1200" dirty="0"/>
              <a:t>, Denis Consigny, Stéphane Corbin, Sergio </a:t>
            </a:r>
            <a:r>
              <a:rPr lang="fr-FR" sz="1200" dirty="0" err="1"/>
              <a:t>Costà</a:t>
            </a:r>
            <a:r>
              <a:rPr lang="fr-FR" sz="1200" dirty="0"/>
              <a:t> (Brésil), Thomas </a:t>
            </a:r>
            <a:r>
              <a:rPr lang="fr-FR" sz="1200" dirty="0" err="1"/>
              <a:t>Coutrot</a:t>
            </a:r>
            <a:r>
              <a:rPr lang="fr-FR" sz="1200" dirty="0"/>
              <a:t>, Daniel </a:t>
            </a:r>
            <a:r>
              <a:rPr lang="fr-FR" sz="1200" dirty="0" err="1"/>
              <a:t>Cueff</a:t>
            </a:r>
            <a:r>
              <a:rPr lang="fr-FR" sz="1200" dirty="0"/>
              <a:t>, </a:t>
            </a:r>
            <a:r>
              <a:rPr lang="fr-FR" sz="1200" dirty="0" err="1"/>
              <a:t>Eric</a:t>
            </a:r>
            <a:r>
              <a:rPr lang="fr-FR" sz="1200" dirty="0"/>
              <a:t> </a:t>
            </a:r>
            <a:r>
              <a:rPr lang="fr-FR" sz="1200" dirty="0" err="1"/>
              <a:t>Dacheux</a:t>
            </a:r>
            <a:r>
              <a:rPr lang="fr-FR" sz="1200" dirty="0"/>
              <a:t>, Jean-Yves </a:t>
            </a:r>
            <a:r>
              <a:rPr lang="fr-FR" sz="1200" dirty="0" err="1"/>
              <a:t>Dagnet</a:t>
            </a:r>
            <a:r>
              <a:rPr lang="fr-FR" sz="1200" dirty="0"/>
              <a:t>, Francis </a:t>
            </a:r>
            <a:r>
              <a:rPr lang="fr-FR" sz="1200" dirty="0" err="1"/>
              <a:t>Danvers</a:t>
            </a:r>
            <a:r>
              <a:rPr lang="fr-FR" sz="1200" dirty="0"/>
              <a:t>, Yves </a:t>
            </a:r>
            <a:r>
              <a:rPr lang="fr-FR" sz="1200" dirty="0" err="1"/>
              <a:t>Dauge</a:t>
            </a:r>
            <a:r>
              <a:rPr lang="fr-FR" sz="1200" dirty="0"/>
              <a:t>, Claire David, Gérard </a:t>
            </a:r>
            <a:r>
              <a:rPr lang="fr-FR" sz="1200" dirty="0" err="1"/>
              <a:t>Delanty</a:t>
            </a:r>
            <a:r>
              <a:rPr lang="fr-FR" sz="1200" dirty="0"/>
              <a:t> (Royaume-Uni), </a:t>
            </a:r>
            <a:r>
              <a:rPr lang="fr-FR" sz="1200" dirty="0" err="1"/>
              <a:t>Fédérico</a:t>
            </a:r>
            <a:r>
              <a:rPr lang="fr-FR" sz="1200" dirty="0"/>
              <a:t> </a:t>
            </a:r>
            <a:r>
              <a:rPr lang="fr-FR" sz="1200" dirty="0" err="1"/>
              <a:t>Demaria</a:t>
            </a:r>
            <a:r>
              <a:rPr lang="fr-FR" sz="1200" dirty="0"/>
              <a:t> (Espagne), Jean-Philippe Denis, Jean-Claude Devèze, François </a:t>
            </a:r>
            <a:r>
              <a:rPr lang="fr-FR" sz="1200" dirty="0" err="1"/>
              <a:t>Doligez</a:t>
            </a:r>
            <a:r>
              <a:rPr lang="fr-FR" sz="1200" dirty="0"/>
              <a:t>, Catherine Dolto, Céline </a:t>
            </a:r>
            <a:r>
              <a:rPr lang="fr-FR" sz="1200" dirty="0" err="1"/>
              <a:t>Domengie</a:t>
            </a:r>
            <a:r>
              <a:rPr lang="fr-FR" sz="1200" dirty="0"/>
              <a:t>, Pier-Paolo </a:t>
            </a:r>
            <a:r>
              <a:rPr lang="fr-FR" sz="1200" dirty="0" err="1"/>
              <a:t>Donati</a:t>
            </a:r>
            <a:r>
              <a:rPr lang="fr-FR" sz="1200" dirty="0"/>
              <a:t> (Italie), Michael </a:t>
            </a:r>
            <a:r>
              <a:rPr lang="fr-FR" sz="1200" dirty="0" err="1"/>
              <a:t>Dreiling</a:t>
            </a:r>
            <a:r>
              <a:rPr lang="fr-FR" sz="1200" dirty="0"/>
              <a:t> (États-Unis), François Dubet, Stéphane Dufoix, Dany-Robert Dufour, Diane Dupré-la Tour, Jean-Pierre Dupuy, Véronique </a:t>
            </a:r>
            <a:r>
              <a:rPr lang="fr-FR" sz="1200" dirty="0" err="1"/>
              <a:t>Dutraive</a:t>
            </a:r>
            <a:r>
              <a:rPr lang="fr-FR" sz="1200" dirty="0"/>
              <a:t>, Timothée Duverger, </a:t>
            </a:r>
            <a:r>
              <a:rPr lang="fr-FR" sz="1200" dirty="0" err="1"/>
              <a:t>Domniique</a:t>
            </a:r>
            <a:r>
              <a:rPr lang="fr-FR" sz="1200" dirty="0"/>
              <a:t> </a:t>
            </a:r>
            <a:r>
              <a:rPr lang="fr-FR" sz="1200" dirty="0" err="1"/>
              <a:t>Eddé</a:t>
            </a:r>
            <a:r>
              <a:rPr lang="fr-FR" sz="1200" dirty="0"/>
              <a:t> (Liban), Abdelfattah </a:t>
            </a:r>
            <a:r>
              <a:rPr lang="fr-FR" sz="1200" dirty="0" err="1"/>
              <a:t>Ezzine</a:t>
            </a:r>
            <a:r>
              <a:rPr lang="fr-FR" sz="1200" dirty="0"/>
              <a:t> (Maroc), Daniela  </a:t>
            </a:r>
            <a:r>
              <a:rPr lang="fr-FR" sz="1200" dirty="0" err="1"/>
              <a:t>Falcioni</a:t>
            </a:r>
            <a:r>
              <a:rPr lang="fr-FR" sz="1200" dirty="0"/>
              <a:t>  (Italie), Olivier </a:t>
            </a:r>
            <a:r>
              <a:rPr lang="fr-FR" sz="1200" dirty="0" err="1"/>
              <a:t>Favereau</a:t>
            </a:r>
            <a:r>
              <a:rPr lang="fr-FR" sz="1200" dirty="0"/>
              <a:t>, Carlo Ferraro (Argentine), Roberto  </a:t>
            </a:r>
            <a:r>
              <a:rPr lang="fr-FR" sz="1200" dirty="0" err="1"/>
              <a:t>Finelli</a:t>
            </a:r>
            <a:r>
              <a:rPr lang="fr-FR" sz="1200" dirty="0"/>
              <a:t> (Italie), Francesco </a:t>
            </a:r>
            <a:r>
              <a:rPr lang="fr-FR" sz="1200" dirty="0" err="1"/>
              <a:t>Fistetti</a:t>
            </a:r>
            <a:r>
              <a:rPr lang="fr-FR" sz="1200" dirty="0"/>
              <a:t> (Italie), Anne-Marie Fixot, François </a:t>
            </a:r>
            <a:r>
              <a:rPr lang="fr-FR" sz="1200" dirty="0" err="1"/>
              <a:t>Flahault</a:t>
            </a:r>
            <a:r>
              <a:rPr lang="fr-FR" sz="1200" dirty="0"/>
              <a:t>, Jacques Fontanel, Jean-Baptiste Foucauld (de), Christophe </a:t>
            </a:r>
            <a:r>
              <a:rPr lang="fr-FR" sz="1200" dirty="0" err="1"/>
              <a:t>Fourel</a:t>
            </a:r>
            <a:r>
              <a:rPr lang="fr-FR" sz="1200" dirty="0"/>
              <a:t>, Stéphane Freitas de, Olivier Frérot, Alessandro </a:t>
            </a:r>
            <a:r>
              <a:rPr lang="fr-FR" sz="1200" dirty="0" err="1"/>
              <a:t>Frisullo</a:t>
            </a:r>
            <a:r>
              <a:rPr lang="fr-FR" sz="1200" dirty="0"/>
              <a:t> (Italie), Pascal </a:t>
            </a:r>
            <a:r>
              <a:rPr lang="fr-FR" sz="1200" dirty="0" err="1"/>
              <a:t>Fruchon</a:t>
            </a:r>
            <a:r>
              <a:rPr lang="fr-FR" sz="1200" dirty="0"/>
              <a:t>, Gérard </a:t>
            </a:r>
            <a:r>
              <a:rPr lang="fr-FR" sz="1200" dirty="0" err="1"/>
              <a:t>Gaglio</a:t>
            </a:r>
            <a:r>
              <a:rPr lang="fr-FR" sz="1200" dirty="0"/>
              <a:t>, Jacques </a:t>
            </a:r>
            <a:r>
              <a:rPr lang="fr-FR" sz="1200" dirty="0" err="1"/>
              <a:t>Galantus</a:t>
            </a:r>
            <a:r>
              <a:rPr lang="fr-FR" sz="1200" dirty="0"/>
              <a:t>, Pascal </a:t>
            </a:r>
            <a:r>
              <a:rPr lang="fr-FR" sz="1200" dirty="0" err="1"/>
              <a:t>Gambiez</a:t>
            </a:r>
            <a:r>
              <a:rPr lang="fr-FR" sz="1200" dirty="0"/>
              <a:t>, Gioacchino </a:t>
            </a:r>
            <a:r>
              <a:rPr lang="fr-FR" sz="1200" dirty="0" err="1"/>
              <a:t>Garofoli</a:t>
            </a:r>
            <a:r>
              <a:rPr lang="fr-FR" sz="1200" dirty="0"/>
              <a:t> (Italie), Vincent Gaulejac(de), Emmanuelle Gautheron, François Gauthier, Dominique </a:t>
            </a:r>
            <a:r>
              <a:rPr lang="fr-FR" sz="1200" dirty="0" err="1"/>
              <a:t>Gauzin</a:t>
            </a:r>
            <a:r>
              <a:rPr lang="fr-FR" sz="1200" dirty="0"/>
              <a:t>-Müller, Robert Gelli, Jacques Généreux, Jean-Marc </a:t>
            </a:r>
            <a:r>
              <a:rPr lang="fr-FR" sz="1200" dirty="0" err="1"/>
              <a:t>Ghitti</a:t>
            </a:r>
            <a:r>
              <a:rPr lang="fr-FR" sz="1200" dirty="0"/>
              <a:t>, Katherine Gibson (Australie), Gaël Giraud, Pascal </a:t>
            </a:r>
            <a:r>
              <a:rPr lang="fr-FR" sz="1200" dirty="0" err="1"/>
              <a:t>Glémain</a:t>
            </a:r>
            <a:r>
              <a:rPr lang="fr-FR" sz="1200" dirty="0"/>
              <a:t>, Jacques Godbout, </a:t>
            </a:r>
            <a:r>
              <a:rPr lang="fr-FR" sz="1200" dirty="0" err="1"/>
              <a:t>Nillüfer</a:t>
            </a:r>
            <a:r>
              <a:rPr lang="fr-FR" sz="1200" dirty="0"/>
              <a:t> </a:t>
            </a:r>
            <a:r>
              <a:rPr lang="fr-FR" sz="1200" dirty="0" err="1"/>
              <a:t>Göle</a:t>
            </a:r>
            <a:r>
              <a:rPr lang="fr-FR" sz="1200" dirty="0"/>
              <a:t> (Turquie), Roland Gori, Jean-Marie </a:t>
            </a:r>
            <a:r>
              <a:rPr lang="fr-FR" sz="1200" dirty="0" err="1"/>
              <a:t>Gourvil</a:t>
            </a:r>
            <a:r>
              <a:rPr lang="fr-FR" sz="1200" dirty="0"/>
              <a:t>, Jean-Pierre Goux, Wilfried Graf (Autriche), Jean-Edouard </a:t>
            </a:r>
            <a:r>
              <a:rPr lang="fr-FR" sz="1200" dirty="0" err="1"/>
              <a:t>Grésy</a:t>
            </a:r>
            <a:r>
              <a:rPr lang="fr-FR" sz="1200" dirty="0"/>
              <a:t>, André Grimaldi, Patrice </a:t>
            </a:r>
            <a:r>
              <a:rPr lang="fr-FR" sz="1200" dirty="0" err="1"/>
              <a:t>Guillotreau</a:t>
            </a:r>
            <a:r>
              <a:rPr lang="fr-FR" sz="1200" dirty="0"/>
              <a:t>, Stéphane Haber, Olivier </a:t>
            </a:r>
            <a:r>
              <a:rPr lang="fr-FR" sz="1200" dirty="0" err="1"/>
              <a:t>Hamant</a:t>
            </a:r>
            <a:r>
              <a:rPr lang="fr-FR" sz="1200" dirty="0"/>
              <a:t>, Sari  Hanafi (Liban), Chris </a:t>
            </a:r>
            <a:r>
              <a:rPr lang="fr-FR" sz="1200" dirty="0" err="1"/>
              <a:t>Hann</a:t>
            </a:r>
            <a:r>
              <a:rPr lang="fr-FR" sz="1200" dirty="0"/>
              <a:t> (Allemagne), François </a:t>
            </a:r>
            <a:r>
              <a:rPr lang="fr-FR" sz="1200" dirty="0" err="1"/>
              <a:t>Hartog</a:t>
            </a:r>
            <a:r>
              <a:rPr lang="fr-FR" sz="1200" dirty="0"/>
              <a:t> , </a:t>
            </a:r>
            <a:r>
              <a:rPr lang="fr-FR" sz="1200" dirty="0" err="1"/>
              <a:t>Hisaki</a:t>
            </a:r>
            <a:r>
              <a:rPr lang="fr-FR" sz="1200" dirty="0"/>
              <a:t> Hashi (Japon), </a:t>
            </a:r>
            <a:r>
              <a:rPr lang="fr-FR" sz="1200" dirty="0" err="1"/>
              <a:t>Eiji</a:t>
            </a:r>
            <a:r>
              <a:rPr lang="fr-FR" sz="1200" dirty="0"/>
              <a:t> </a:t>
            </a:r>
            <a:r>
              <a:rPr lang="fr-FR" sz="1200" dirty="0" err="1"/>
              <a:t>Hattori</a:t>
            </a:r>
            <a:r>
              <a:rPr lang="fr-FR" sz="1200" dirty="0"/>
              <a:t> (Japon), Benoît </a:t>
            </a:r>
            <a:r>
              <a:rPr lang="fr-FR" sz="1200" dirty="0" err="1"/>
              <a:t>Heilbrunn</a:t>
            </a:r>
            <a:r>
              <a:rPr lang="fr-FR" sz="1200" dirty="0"/>
              <a:t>, Barbara Henry (Italie), Wolfgang </a:t>
            </a:r>
            <a:r>
              <a:rPr lang="fr-FR" sz="1200" dirty="0" err="1"/>
              <a:t>Hofkirchner</a:t>
            </a:r>
            <a:r>
              <a:rPr lang="fr-FR" sz="1200" dirty="0"/>
              <a:t> (Autriche), Dick Howard (États-Unis), Michael  Hudson  (États-Unis), Marc Humbert, Eva </a:t>
            </a:r>
            <a:r>
              <a:rPr lang="fr-FR" sz="1200" dirty="0" err="1"/>
              <a:t>Illouz</a:t>
            </a:r>
            <a:r>
              <a:rPr lang="fr-FR" sz="1200" dirty="0"/>
              <a:t>, Daniel </a:t>
            </a:r>
            <a:r>
              <a:rPr lang="fr-FR" sz="1200" dirty="0" err="1"/>
              <a:t>Innerarity</a:t>
            </a:r>
            <a:r>
              <a:rPr lang="fr-FR" sz="1200" dirty="0"/>
              <a:t>  (Espagne), Ahmet Insel (France-Turquie), Romaric </a:t>
            </a:r>
            <a:r>
              <a:rPr lang="fr-FR" sz="1200" dirty="0" err="1"/>
              <a:t>Jannel</a:t>
            </a:r>
            <a:r>
              <a:rPr lang="fr-FR" sz="1200" dirty="0"/>
              <a:t>, Bob Jessop (Royaume-Uni), </a:t>
            </a:r>
            <a:r>
              <a:rPr lang="fr-FR" sz="1200" dirty="0" err="1"/>
              <a:t>Zhe</a:t>
            </a:r>
            <a:r>
              <a:rPr lang="fr-FR" sz="1200" dirty="0"/>
              <a:t> Ji (France-Chine), Jean-Paul </a:t>
            </a:r>
            <a:r>
              <a:rPr lang="fr-FR" sz="1200" dirty="0" err="1"/>
              <a:t>Karsenty</a:t>
            </a:r>
            <a:r>
              <a:rPr lang="fr-FR" sz="1200" dirty="0"/>
              <a:t>, Frédéric Keck, </a:t>
            </a:r>
            <a:r>
              <a:rPr lang="fr-FR" sz="1200" dirty="0" err="1"/>
              <a:t>Farhad</a:t>
            </a:r>
            <a:r>
              <a:rPr lang="fr-FR" sz="1200" dirty="0"/>
              <a:t> Khosrokhavar (France-Iran), Cloé </a:t>
            </a:r>
            <a:r>
              <a:rPr lang="fr-FR" sz="1200" dirty="0" err="1"/>
              <a:t>Korman</a:t>
            </a:r>
            <a:r>
              <a:rPr lang="fr-FR" sz="1200" dirty="0"/>
              <a:t>, Morgan </a:t>
            </a:r>
            <a:r>
              <a:rPr lang="fr-FR" sz="1200" dirty="0" err="1"/>
              <a:t>Labar</a:t>
            </a:r>
            <a:r>
              <a:rPr lang="fr-FR" sz="1200" dirty="0"/>
              <a:t>, </a:t>
            </a:r>
            <a:r>
              <a:rPr lang="fr-FR" sz="1200" dirty="0" err="1"/>
              <a:t>Jacinto</a:t>
            </a:r>
            <a:r>
              <a:rPr lang="fr-FR" sz="1200" dirty="0"/>
              <a:t> </a:t>
            </a:r>
            <a:r>
              <a:rPr lang="fr-FR" sz="1200" dirty="0" err="1"/>
              <a:t>Lageira</a:t>
            </a:r>
            <a:r>
              <a:rPr lang="fr-FR" sz="1200" dirty="0"/>
              <a:t>, Karim  </a:t>
            </a:r>
            <a:r>
              <a:rPr lang="fr-FR" sz="1200" dirty="0" err="1"/>
              <a:t>Lahidji</a:t>
            </a:r>
            <a:r>
              <a:rPr lang="fr-FR" sz="1200" dirty="0"/>
              <a:t>  (Iran), Michel Lallement, Bruno Lamour, Gérald Larose (Canada), Helena Maria Martins </a:t>
            </a:r>
            <a:r>
              <a:rPr lang="fr-FR" sz="1200" dirty="0" err="1"/>
              <a:t>Lastres</a:t>
            </a:r>
            <a:r>
              <a:rPr lang="fr-FR" sz="1200" dirty="0"/>
              <a:t> (Brésil), Marc </a:t>
            </a:r>
            <a:r>
              <a:rPr lang="fr-FR" sz="1200" dirty="0" err="1"/>
              <a:t>Lautier</a:t>
            </a:r>
            <a:r>
              <a:rPr lang="fr-FR" sz="1200" dirty="0"/>
              <a:t>, David Le Breton, Xavier Le </a:t>
            </a:r>
            <a:r>
              <a:rPr lang="fr-FR" sz="1200" dirty="0" err="1"/>
              <a:t>Coutour</a:t>
            </a:r>
            <a:r>
              <a:rPr lang="fr-FR" sz="1200" dirty="0"/>
              <a:t>, Jacques Le Goff, Ghislain Le Ray, Frédéric </a:t>
            </a:r>
            <a:r>
              <a:rPr lang="fr-FR" sz="1200" dirty="0" err="1"/>
              <a:t>Lebaron</a:t>
            </a:r>
            <a:r>
              <a:rPr lang="fr-FR" sz="1200" dirty="0"/>
              <a:t>, Erwan Lecoeur, Jacques Lecomte, Rémi Lefebvre, Danielle  </a:t>
            </a:r>
            <a:r>
              <a:rPr lang="fr-FR" sz="1200" dirty="0" err="1"/>
              <a:t>Lethorey</a:t>
            </a:r>
            <a:r>
              <a:rPr lang="fr-FR" sz="1200" dirty="0"/>
              <a:t>, Thomas Lindemann, Alain </a:t>
            </a:r>
            <a:r>
              <a:rPr lang="fr-FR" sz="1200" dirty="0" err="1"/>
              <a:t>Lipietz</a:t>
            </a:r>
            <a:r>
              <a:rPr lang="fr-FR" sz="1200" dirty="0"/>
              <a:t>, Agnès </a:t>
            </a:r>
            <a:r>
              <a:rPr lang="fr-FR" sz="1200" dirty="0" err="1"/>
              <a:t>Lontrade</a:t>
            </a:r>
            <a:r>
              <a:rPr lang="fr-FR" sz="1200" dirty="0"/>
              <a:t>, Marie-Lise </a:t>
            </a:r>
            <a:r>
              <a:rPr lang="fr-FR" sz="1200" dirty="0" err="1"/>
              <a:t>Lorthois</a:t>
            </a:r>
            <a:r>
              <a:rPr lang="fr-FR" sz="1200" dirty="0"/>
              <a:t>, Yvan  </a:t>
            </a:r>
            <a:r>
              <a:rPr lang="fr-FR" sz="1200" dirty="0" err="1"/>
              <a:t>Lubraneski</a:t>
            </a:r>
            <a:r>
              <a:rPr lang="fr-FR" sz="1200" dirty="0"/>
              <a:t>, Philippe Lukacs, </a:t>
            </a:r>
            <a:r>
              <a:rPr lang="fr-FR" sz="1200" dirty="0" err="1"/>
              <a:t>Eric</a:t>
            </a:r>
            <a:r>
              <a:rPr lang="fr-FR" sz="1200" dirty="0"/>
              <a:t> </a:t>
            </a:r>
            <a:r>
              <a:rPr lang="fr-FR" sz="1200" dirty="0" err="1"/>
              <a:t>Lybeck</a:t>
            </a:r>
            <a:r>
              <a:rPr lang="fr-FR" sz="1200" dirty="0"/>
              <a:t> (Royaume-Uni), André Magnelli (Brésil), </a:t>
            </a:r>
            <a:r>
              <a:rPr lang="fr-FR" sz="1200" dirty="0" err="1"/>
              <a:t>Rasigan</a:t>
            </a:r>
            <a:r>
              <a:rPr lang="fr-FR" sz="1200" dirty="0"/>
              <a:t> </a:t>
            </a:r>
            <a:r>
              <a:rPr lang="fr-FR" sz="1200" dirty="0" err="1"/>
              <a:t>Maharajh</a:t>
            </a:r>
            <a:r>
              <a:rPr lang="fr-FR" sz="1200" dirty="0"/>
              <a:t> (Afrique du Sud), Felipe Maia (Brésil), Hervé Marchal, Charlotte  Marchandise-</a:t>
            </a:r>
            <a:r>
              <a:rPr lang="fr-FR" sz="1200" dirty="0" err="1"/>
              <a:t>Franquet</a:t>
            </a:r>
            <a:r>
              <a:rPr lang="fr-FR" sz="1200" dirty="0"/>
              <a:t>, Gilles Maréchal, Bernard Martin, Paulo Henrique Martins (Brésil), Gustave </a:t>
            </a:r>
            <a:r>
              <a:rPr lang="fr-FR" sz="1200" dirty="0" err="1"/>
              <a:t>Massiah</a:t>
            </a:r>
            <a:r>
              <a:rPr lang="fr-FR" sz="1200" dirty="0"/>
              <a:t>, Dominique Méda, Maurice </a:t>
            </a:r>
            <a:r>
              <a:rPr lang="fr-FR" sz="1200" dirty="0" err="1"/>
              <a:t>Merchier</a:t>
            </a:r>
            <a:r>
              <a:rPr lang="fr-FR" sz="1200" dirty="0"/>
              <a:t>, Pascale </a:t>
            </a:r>
            <a:r>
              <a:rPr lang="fr-FR" sz="1200" dirty="0" err="1"/>
              <a:t>Mériot</a:t>
            </a:r>
            <a:r>
              <a:rPr lang="fr-FR" sz="1200" dirty="0"/>
              <a:t>, Jean-Claude </a:t>
            </a:r>
            <a:r>
              <a:rPr lang="fr-FR" sz="1200" dirty="0" err="1"/>
              <a:t>Michéa</a:t>
            </a:r>
            <a:r>
              <a:rPr lang="fr-FR" sz="1200" dirty="0"/>
              <a:t>, Ella  </a:t>
            </a:r>
            <a:r>
              <a:rPr lang="fr-FR" sz="1200" dirty="0" err="1"/>
              <a:t>Micheletti</a:t>
            </a:r>
            <a:r>
              <a:rPr lang="fr-FR" sz="1200" dirty="0"/>
              <a:t>-Huertas, Wang  </a:t>
            </a:r>
            <a:r>
              <a:rPr lang="fr-FR" sz="1200" dirty="0" err="1"/>
              <a:t>Mingming</a:t>
            </a:r>
            <a:r>
              <a:rPr lang="fr-FR" sz="1200" dirty="0"/>
              <a:t> (Chine), Henry </a:t>
            </a:r>
            <a:r>
              <a:rPr lang="fr-FR" sz="1200" dirty="0" err="1"/>
              <a:t>Mintzbeg</a:t>
            </a:r>
            <a:r>
              <a:rPr lang="fr-FR" sz="1200" dirty="0"/>
              <a:t> (Canada), Stephan  Moebius (Autriche), Pierre-Olivier Monteil, Edwin </a:t>
            </a:r>
            <a:r>
              <a:rPr lang="fr-FR" sz="1200" dirty="0" err="1"/>
              <a:t>Mootoosamy</a:t>
            </a:r>
            <a:r>
              <a:rPr lang="fr-FR" sz="1200" dirty="0"/>
              <a:t> </a:t>
            </a:r>
            <a:r>
              <a:rPr lang="fr-FR" sz="1200" dirty="0" err="1"/>
              <a:t>Guillemané</a:t>
            </a:r>
            <a:r>
              <a:rPr lang="fr-FR" sz="1200" dirty="0"/>
              <a:t>, Edgar Morin, André </a:t>
            </a:r>
            <a:r>
              <a:rPr lang="fr-FR" sz="1200" dirty="0" err="1"/>
              <a:t>Nassif</a:t>
            </a:r>
            <a:r>
              <a:rPr lang="fr-FR" sz="1200" dirty="0"/>
              <a:t> (Argentine), Philippe </a:t>
            </a:r>
            <a:r>
              <a:rPr lang="fr-FR" sz="1200" dirty="0" err="1"/>
              <a:t>Naszályi</a:t>
            </a:r>
            <a:r>
              <a:rPr lang="fr-FR" sz="1200" dirty="0"/>
              <a:t>, </a:t>
            </a:r>
            <a:r>
              <a:rPr lang="fr-FR" sz="1200" dirty="0" err="1"/>
              <a:t>Osamu</a:t>
            </a:r>
            <a:r>
              <a:rPr lang="fr-FR" sz="1200" dirty="0"/>
              <a:t> </a:t>
            </a:r>
            <a:r>
              <a:rPr lang="fr-FR" sz="1200" dirty="0" err="1"/>
              <a:t>Nishitani</a:t>
            </a:r>
            <a:r>
              <a:rPr lang="fr-FR" sz="1200" dirty="0"/>
              <a:t> (Japon), Ugo  </a:t>
            </a:r>
            <a:r>
              <a:rPr lang="fr-FR" sz="1200" dirty="0" err="1"/>
              <a:t>Olivieri</a:t>
            </a:r>
            <a:r>
              <a:rPr lang="fr-FR" sz="1200" dirty="0"/>
              <a:t> (Italie), Thierry </a:t>
            </a:r>
            <a:r>
              <a:rPr lang="fr-FR" sz="1200" dirty="0" err="1"/>
              <a:t>Paquot</a:t>
            </a:r>
            <a:r>
              <a:rPr lang="fr-FR" sz="1200" dirty="0"/>
              <a:t>, Catherine </a:t>
            </a:r>
            <a:r>
              <a:rPr lang="fr-FR" sz="1200" dirty="0" err="1"/>
              <a:t>Paradeise</a:t>
            </a:r>
            <a:r>
              <a:rPr lang="fr-FR" sz="1200" dirty="0"/>
              <a:t>, Patrice </a:t>
            </a:r>
            <a:r>
              <a:rPr lang="fr-FR" sz="1200" dirty="0" err="1"/>
              <a:t>Parisé</a:t>
            </a:r>
            <a:r>
              <a:rPr lang="fr-FR" sz="1200" dirty="0"/>
              <a:t>, Laure </a:t>
            </a:r>
            <a:r>
              <a:rPr lang="fr-FR" sz="1200" dirty="0" err="1"/>
              <a:t>Pascarel</a:t>
            </a:r>
            <a:r>
              <a:rPr lang="fr-FR" sz="1200" dirty="0"/>
              <a:t>, Corine Pelluchon, Alfredo Pena-Vega, Laura  </a:t>
            </a:r>
            <a:r>
              <a:rPr lang="fr-FR" sz="1200" dirty="0" err="1"/>
              <a:t>Pennachi</a:t>
            </a:r>
            <a:r>
              <a:rPr lang="fr-FR" sz="1200" dirty="0"/>
              <a:t> (Italie), Gérard Perreau </a:t>
            </a:r>
            <a:r>
              <a:rPr lang="fr-FR" sz="1200" dirty="0" err="1"/>
              <a:t>Bezouille</a:t>
            </a:r>
            <a:r>
              <a:rPr lang="fr-FR" sz="1200" dirty="0"/>
              <a:t>, Bernard Perret, Jacques Perrin, Pascal Petit, Philippe </a:t>
            </a:r>
            <a:r>
              <a:rPr lang="fr-FR" sz="1200" dirty="0" err="1"/>
              <a:t>Piau</a:t>
            </a:r>
            <a:r>
              <a:rPr lang="fr-FR" sz="1200" dirty="0"/>
              <a:t>, Frédéric </a:t>
            </a:r>
            <a:r>
              <a:rPr lang="fr-FR" sz="1200" dirty="0" err="1"/>
              <a:t>Pierru</a:t>
            </a:r>
            <a:r>
              <a:rPr lang="fr-FR" sz="1200" dirty="0"/>
              <a:t>, </a:t>
            </a:r>
            <a:r>
              <a:rPr lang="fr-FR" sz="1200" dirty="0" err="1"/>
              <a:t>Stefania</a:t>
            </a:r>
            <a:r>
              <a:rPr lang="fr-FR" sz="1200" dirty="0"/>
              <a:t>  </a:t>
            </a:r>
            <a:r>
              <a:rPr lang="fr-FR" sz="1200" dirty="0" err="1"/>
              <a:t>Pinci</a:t>
            </a:r>
            <a:r>
              <a:rPr lang="fr-FR" sz="1200" dirty="0"/>
              <a:t> (Italie), </a:t>
            </a:r>
            <a:r>
              <a:rPr lang="fr-FR" sz="1200" dirty="0" err="1"/>
              <a:t>Elimar</a:t>
            </a:r>
            <a:r>
              <a:rPr lang="fr-FR" sz="1200" dirty="0"/>
              <a:t> </a:t>
            </a:r>
            <a:r>
              <a:rPr lang="fr-FR" sz="1200" dirty="0" err="1"/>
              <a:t>Pinheiro</a:t>
            </a:r>
            <a:r>
              <a:rPr lang="fr-FR" sz="1200" dirty="0"/>
              <a:t> do </a:t>
            </a:r>
            <a:r>
              <a:rPr lang="fr-FR" sz="1200" dirty="0" err="1"/>
              <a:t>Nascimento</a:t>
            </a:r>
            <a:r>
              <a:rPr lang="fr-FR" sz="1200" dirty="0"/>
              <a:t> (Brésil), Alberto </a:t>
            </a:r>
            <a:r>
              <a:rPr lang="fr-FR" sz="1200" dirty="0" err="1"/>
              <a:t>Pirni</a:t>
            </a:r>
            <a:r>
              <a:rPr lang="fr-FR" sz="1200" dirty="0"/>
              <a:t> (Italie), François Plassard , Geoffrey </a:t>
            </a:r>
            <a:r>
              <a:rPr lang="fr-FR" sz="1200" dirty="0" err="1"/>
              <a:t>Pleyers</a:t>
            </a:r>
            <a:r>
              <a:rPr lang="fr-FR" sz="1200" dirty="0"/>
              <a:t> (Belgique), Alain  </a:t>
            </a:r>
            <a:r>
              <a:rPr lang="fr-FR" sz="1200" dirty="0" err="1"/>
              <a:t>Policar</a:t>
            </a:r>
            <a:r>
              <a:rPr lang="fr-FR" sz="1200" dirty="0"/>
              <a:t>, Paolo  </a:t>
            </a:r>
            <a:r>
              <a:rPr lang="fr-FR" sz="1200" dirty="0" err="1"/>
              <a:t>Ponzio</a:t>
            </a:r>
            <a:r>
              <a:rPr lang="fr-FR" sz="1200" dirty="0"/>
              <a:t> (Italie), Douglas Porpora (États-Unis), Nicolas Postel, Serge Proulx (Canada), Paul-Simon </a:t>
            </a:r>
            <a:r>
              <a:rPr lang="fr-FR" sz="1200" dirty="0" err="1"/>
              <a:t>Pugliesi</a:t>
            </a:r>
            <a:r>
              <a:rPr lang="fr-FR" sz="1200" dirty="0"/>
              <a:t> , Frank </a:t>
            </a:r>
            <a:r>
              <a:rPr lang="fr-FR" sz="1200" dirty="0" err="1"/>
              <a:t>Pupunat</a:t>
            </a:r>
            <a:r>
              <a:rPr lang="fr-FR" sz="1200" dirty="0"/>
              <a:t>, Joseph </a:t>
            </a:r>
            <a:r>
              <a:rPr lang="fr-FR" sz="1200" dirty="0" err="1"/>
              <a:t>Rabie</a:t>
            </a:r>
            <a:r>
              <a:rPr lang="fr-FR" sz="1200" dirty="0"/>
              <a:t>, P.V. </a:t>
            </a:r>
            <a:r>
              <a:rPr lang="fr-FR" sz="1200" dirty="0" err="1"/>
              <a:t>Rajagopal</a:t>
            </a:r>
            <a:r>
              <a:rPr lang="fr-FR" sz="1200" dirty="0"/>
              <a:t> (Inde), Henri Raynal, Francesca R. </a:t>
            </a:r>
            <a:r>
              <a:rPr lang="fr-FR" sz="1200" dirty="0" err="1"/>
              <a:t>Recchia</a:t>
            </a:r>
            <a:r>
              <a:rPr lang="fr-FR" sz="1200" dirty="0"/>
              <a:t> Luciani (Italie), Léon Régent, José Antonio Reis (Portugal), Elisa P. </a:t>
            </a:r>
            <a:r>
              <a:rPr lang="fr-FR" sz="1200" dirty="0" err="1"/>
              <a:t>Reiss</a:t>
            </a:r>
            <a:r>
              <a:rPr lang="fr-FR" sz="1200" dirty="0"/>
              <a:t>  (Brésil), Michel Renault, Robin Renucci, Myriam Revault d’Allonnes, Martin Rieussec-Fournier, Fabien Robertson, Ioan Robin, Juan Carlos </a:t>
            </a:r>
            <a:r>
              <a:rPr lang="fr-FR" sz="1200" dirty="0" err="1"/>
              <a:t>Rodríguez</a:t>
            </a:r>
            <a:r>
              <a:rPr lang="fr-FR" sz="1200" dirty="0"/>
              <a:t> </a:t>
            </a:r>
            <a:r>
              <a:rPr lang="fr-FR" sz="1200" dirty="0" err="1"/>
              <a:t>Cohard</a:t>
            </a:r>
            <a:r>
              <a:rPr lang="fr-FR" sz="1200" dirty="0"/>
              <a:t> (Espagne), Nicolas Roesch, Hartmut Rosa (Allemagne), Pénélope </a:t>
            </a:r>
            <a:r>
              <a:rPr lang="fr-FR" sz="1200" dirty="0" err="1"/>
              <a:t>Roullon-Ishihara</a:t>
            </a:r>
            <a:r>
              <a:rPr lang="fr-FR" sz="1200" dirty="0"/>
              <a:t>, Thierry Salomon, Corinne </a:t>
            </a:r>
            <a:r>
              <a:rPr lang="fr-FR" sz="1200" dirty="0" err="1"/>
              <a:t>Saminadayar</a:t>
            </a:r>
            <a:r>
              <a:rPr lang="fr-FR" sz="1200" dirty="0"/>
              <a:t>-Perrin, Monika Sander, Enrico </a:t>
            </a:r>
            <a:r>
              <a:rPr lang="fr-FR" sz="1200" dirty="0" err="1"/>
              <a:t>Sarnelli</a:t>
            </a:r>
            <a:r>
              <a:rPr lang="fr-FR" sz="1200" dirty="0"/>
              <a:t>, Christian </a:t>
            </a:r>
            <a:r>
              <a:rPr lang="fr-FR" sz="1200" dirty="0" err="1"/>
              <a:t>Sautter</a:t>
            </a:r>
            <a:r>
              <a:rPr lang="fr-FR" sz="1200" dirty="0"/>
              <a:t>, Daniela  </a:t>
            </a:r>
            <a:r>
              <a:rPr lang="fr-FR" sz="1200" dirty="0" err="1"/>
              <a:t>Schwendener</a:t>
            </a:r>
            <a:r>
              <a:rPr lang="fr-FR" sz="1200" dirty="0"/>
              <a:t>, Blanche </a:t>
            </a:r>
            <a:r>
              <a:rPr lang="fr-FR" sz="1200" dirty="0" err="1"/>
              <a:t>Segrestin</a:t>
            </a:r>
            <a:r>
              <a:rPr lang="fr-FR" sz="1200" dirty="0"/>
              <a:t>, Arnaldo </a:t>
            </a:r>
            <a:r>
              <a:rPr lang="fr-FR" sz="1200" dirty="0" err="1"/>
              <a:t>Serna</a:t>
            </a:r>
            <a:r>
              <a:rPr lang="fr-FR" sz="1200" dirty="0"/>
              <a:t> (Pérou), Jean-Michel Servet, Hugues Sibille, Richard </a:t>
            </a:r>
            <a:r>
              <a:rPr lang="fr-FR" sz="1200" dirty="0" err="1"/>
              <a:t>Sobel</a:t>
            </a:r>
            <a:r>
              <a:rPr lang="fr-FR" sz="1200" dirty="0"/>
              <a:t>, Frederic </a:t>
            </a:r>
            <a:r>
              <a:rPr lang="fr-FR" sz="1200" dirty="0" err="1"/>
              <a:t>Spinhirny</a:t>
            </a:r>
            <a:r>
              <a:rPr lang="fr-FR" sz="1200" dirty="0"/>
              <a:t>, Robert </a:t>
            </a:r>
            <a:r>
              <a:rPr lang="fr-FR" sz="1200" dirty="0" err="1"/>
              <a:t>Spizzichino</a:t>
            </a:r>
            <a:r>
              <a:rPr lang="fr-FR" sz="1200" dirty="0"/>
              <a:t>, Anna </a:t>
            </a:r>
            <a:r>
              <a:rPr lang="fr-FR" sz="1200" dirty="0" err="1"/>
              <a:t>Stomeo</a:t>
            </a:r>
            <a:r>
              <a:rPr lang="fr-FR" sz="1200" dirty="0"/>
              <a:t> (Italie), Roger Sue, Piotr </a:t>
            </a:r>
            <a:r>
              <a:rPr lang="fr-FR" sz="1200" dirty="0" err="1"/>
              <a:t>Sztompka</a:t>
            </a:r>
            <a:r>
              <a:rPr lang="fr-FR" sz="1200" dirty="0"/>
              <a:t> (Pologne), Paul Tabar (Liban -Australie), </a:t>
            </a:r>
            <a:r>
              <a:rPr lang="fr-FR" sz="1200" dirty="0" err="1"/>
              <a:t>Betül</a:t>
            </a:r>
            <a:r>
              <a:rPr lang="fr-FR" sz="1200" dirty="0"/>
              <a:t> </a:t>
            </a:r>
            <a:r>
              <a:rPr lang="fr-FR" sz="1200" dirty="0" err="1"/>
              <a:t>Tanbay</a:t>
            </a:r>
            <a:r>
              <a:rPr lang="fr-FR" sz="1200" dirty="0"/>
              <a:t> (Turquie), Bruno Tardieu, Michel </a:t>
            </a:r>
            <a:r>
              <a:rPr lang="fr-FR" sz="1200" dirty="0" err="1"/>
              <a:t>Terestchenko</a:t>
            </a:r>
            <a:r>
              <a:rPr lang="fr-FR" sz="1200" dirty="0"/>
              <a:t>, Bruno </a:t>
            </a:r>
            <a:r>
              <a:rPr lang="fr-FR" sz="1200" dirty="0" err="1"/>
              <a:t>Théret</a:t>
            </a:r>
            <a:r>
              <a:rPr lang="fr-FR" sz="1200" dirty="0"/>
              <a:t>, Jacques </a:t>
            </a:r>
            <a:r>
              <a:rPr lang="fr-FR" sz="1200" dirty="0" err="1"/>
              <a:t>Toledano</a:t>
            </a:r>
            <a:r>
              <a:rPr lang="fr-FR" sz="1200" dirty="0"/>
              <a:t>, Catherine </a:t>
            </a:r>
            <a:r>
              <a:rPr lang="fr-FR" sz="1200" dirty="0" err="1"/>
              <a:t>Touvrey</a:t>
            </a:r>
            <a:r>
              <a:rPr lang="fr-FR" sz="1200" dirty="0"/>
              <a:t>, Hervé </a:t>
            </a:r>
            <a:r>
              <a:rPr lang="fr-FR" sz="1200" dirty="0" err="1"/>
              <a:t>Trémeau</a:t>
            </a:r>
            <a:r>
              <a:rPr lang="fr-FR" sz="1200" dirty="0"/>
              <a:t>, Patrick </a:t>
            </a:r>
            <a:r>
              <a:rPr lang="fr-FR" sz="1200" dirty="0" err="1"/>
              <a:t>Tudoret</a:t>
            </a:r>
            <a:r>
              <a:rPr lang="fr-FR" sz="1200" dirty="0"/>
              <a:t>, Jean-Jacques </a:t>
            </a:r>
            <a:r>
              <a:rPr lang="fr-FR" sz="1200" dirty="0" err="1"/>
              <a:t>Tyszler</a:t>
            </a:r>
            <a:r>
              <a:rPr lang="fr-FR" sz="1200" dirty="0"/>
              <a:t>, Antoine </a:t>
            </a:r>
            <a:r>
              <a:rPr lang="fr-FR" sz="1200" dirty="0" err="1"/>
              <a:t>Vallabrègue</a:t>
            </a:r>
            <a:r>
              <a:rPr lang="fr-FR" sz="1200" dirty="0"/>
              <a:t>, Taoufik </a:t>
            </a:r>
            <a:r>
              <a:rPr lang="fr-FR" sz="1200" dirty="0" err="1"/>
              <a:t>Vallipuram</a:t>
            </a:r>
            <a:r>
              <a:rPr lang="fr-FR" sz="1200" dirty="0"/>
              <a:t>, Frédéric </a:t>
            </a:r>
            <a:r>
              <a:rPr lang="fr-FR" sz="1200" dirty="0" err="1"/>
              <a:t>Vandenberghe</a:t>
            </a:r>
            <a:r>
              <a:rPr lang="fr-FR" sz="1200" dirty="0"/>
              <a:t> (Belgique), François </a:t>
            </a:r>
            <a:r>
              <a:rPr lang="fr-FR" sz="1200" dirty="0" err="1"/>
              <a:t>Vatin</a:t>
            </a:r>
            <a:r>
              <a:rPr lang="fr-FR" sz="1200" dirty="0"/>
              <a:t>, Jean-François </a:t>
            </a:r>
            <a:r>
              <a:rPr lang="fr-FR" sz="1200" dirty="0" err="1"/>
              <a:t>Véran</a:t>
            </a:r>
            <a:r>
              <a:rPr lang="fr-FR" sz="1200" dirty="0"/>
              <a:t> (Brésil  France), Bruno Viard , Denis </a:t>
            </a:r>
            <a:r>
              <a:rPr lang="fr-FR" sz="1200" dirty="0" err="1"/>
              <a:t>Vicherat</a:t>
            </a:r>
            <a:r>
              <a:rPr lang="fr-FR" sz="1200" dirty="0"/>
              <a:t>, Chloë Vidal, Jean-Paul Vignal, Valérie Vignaux , Bruno Vinay, Pierre </a:t>
            </a:r>
            <a:r>
              <a:rPr lang="fr-FR" sz="1200" dirty="0" err="1"/>
              <a:t>Vinclair</a:t>
            </a:r>
            <a:r>
              <a:rPr lang="fr-FR" sz="1200" dirty="0"/>
              <a:t>, Jean-Louis Virat, Patrick </a:t>
            </a:r>
            <a:r>
              <a:rPr lang="fr-FR" sz="1200" dirty="0" err="1"/>
              <a:t>Viveret</a:t>
            </a:r>
            <a:r>
              <a:rPr lang="fr-FR" sz="1200" dirty="0"/>
              <a:t>, Nathanaël </a:t>
            </a:r>
            <a:r>
              <a:rPr lang="fr-FR" sz="1200" dirty="0" err="1"/>
              <a:t>Wallenhorst</a:t>
            </a:r>
            <a:r>
              <a:rPr lang="fr-FR" sz="1200" dirty="0"/>
              <a:t>, Juliette Weber, Michel Wieviorka, Werner </a:t>
            </a:r>
            <a:r>
              <a:rPr lang="fr-FR" sz="1200" dirty="0" err="1"/>
              <a:t>Wintersteiner</a:t>
            </a:r>
            <a:r>
              <a:rPr lang="fr-FR" sz="1200" dirty="0"/>
              <a:t> (Autriche), </a:t>
            </a:r>
            <a:r>
              <a:rPr lang="fr-FR" sz="1200" dirty="0" err="1"/>
              <a:t>Hitoshi</a:t>
            </a:r>
            <a:r>
              <a:rPr lang="fr-FR" sz="1200" dirty="0"/>
              <a:t> </a:t>
            </a:r>
            <a:r>
              <a:rPr lang="fr-FR" sz="1200" dirty="0" err="1"/>
              <a:t>Yakushiin</a:t>
            </a:r>
            <a:r>
              <a:rPr lang="fr-FR" sz="1200" dirty="0"/>
              <a:t> (Japon), </a:t>
            </a:r>
            <a:r>
              <a:rPr lang="fr-FR" sz="1200" dirty="0" err="1"/>
              <a:t>Siddharta</a:t>
            </a:r>
            <a:r>
              <a:rPr lang="fr-FR" sz="1200" dirty="0"/>
              <a:t> (Inde).</a:t>
            </a:r>
          </a:p>
        </p:txBody>
      </p:sp>
    </p:spTree>
    <p:extLst>
      <p:ext uri="{BB962C8B-B14F-4D97-AF65-F5344CB8AC3E}">
        <p14:creationId xmlns:p14="http://schemas.microsoft.com/office/powerpoint/2010/main" val="3026970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5EC2E4-3A4D-9DAB-7FE7-F4DA3001C15E}"/>
              </a:ext>
            </a:extLst>
          </p:cNvPr>
          <p:cNvSpPr>
            <a:spLocks noGrp="1"/>
          </p:cNvSpPr>
          <p:nvPr>
            <p:ph type="title"/>
          </p:nvPr>
        </p:nvSpPr>
        <p:spPr>
          <a:xfrm>
            <a:off x="164892" y="365125"/>
            <a:ext cx="12027108" cy="1643557"/>
          </a:xfrm>
        </p:spPr>
        <p:txBody>
          <a:bodyPr/>
          <a:lstStyle/>
          <a:p>
            <a:pPr algn="ctr"/>
            <a:r>
              <a:rPr lang="fr-FR" b="1" dirty="0"/>
              <a:t>Objectif du manifeste « Convivialisme ou barbarie »</a:t>
            </a:r>
            <a:br>
              <a:rPr lang="fr-FR" b="1" dirty="0"/>
            </a:br>
            <a:r>
              <a:rPr lang="fr-FR" b="1" dirty="0"/>
              <a:t>Philosophie de l’art de vivre</a:t>
            </a:r>
          </a:p>
        </p:txBody>
      </p:sp>
      <p:sp>
        <p:nvSpPr>
          <p:cNvPr id="3" name="Espace réservé du contenu 2">
            <a:extLst>
              <a:ext uri="{FF2B5EF4-FFF2-40B4-BE49-F238E27FC236}">
                <a16:creationId xmlns:a16="http://schemas.microsoft.com/office/drawing/2014/main" id="{1B13202A-7AFC-24A8-188C-AF10F6001334}"/>
              </a:ext>
            </a:extLst>
          </p:cNvPr>
          <p:cNvSpPr>
            <a:spLocks noGrp="1"/>
          </p:cNvSpPr>
          <p:nvPr>
            <p:ph idx="1"/>
          </p:nvPr>
        </p:nvSpPr>
        <p:spPr>
          <a:xfrm>
            <a:off x="838200" y="2008683"/>
            <a:ext cx="10515600" cy="4484192"/>
          </a:xfrm>
        </p:spPr>
        <p:txBody>
          <a:bodyPr>
            <a:normAutofit fontScale="92500" lnSpcReduction="20000"/>
          </a:bodyPr>
          <a:lstStyle/>
          <a:p>
            <a:pPr marL="0" indent="0">
              <a:buNone/>
            </a:pPr>
            <a:r>
              <a:rPr lang="fr-FR" sz="3500" dirty="0"/>
              <a:t>Face aux ravages provoqués par l’hégémonie d’une idéologie, néolibérale, ou libertarienne, et d’un capitalisme rentier et spéculatif… ce sont les valeurs de vérité, d’humanité et de justice qui s’effondrent.</a:t>
            </a:r>
          </a:p>
          <a:p>
            <a:pPr marL="0" indent="0">
              <a:buNone/>
            </a:pPr>
            <a:r>
              <a:rPr lang="fr-FR" sz="3500" dirty="0"/>
              <a:t>L’objectif du convivialisme est d’indiquer une issue possible à cette impasse en proposant quelques principes de vie partagée sur lesquels la majorité des humains sont susceptibles de se mettre d’accord par delà la diversité des cultures.</a:t>
            </a:r>
          </a:p>
          <a:p>
            <a:pPr marL="0" indent="0">
              <a:buNone/>
            </a:pPr>
            <a:r>
              <a:rPr lang="fr-FR" dirty="0"/>
              <a:t>PS : merci à Alain Caillé, professeur émérite de sociologie à l'université Paris Ouest Nanterre La Défense pour son rôle essentiel dans la conception et la promotion du convivialisme</a:t>
            </a:r>
          </a:p>
        </p:txBody>
      </p:sp>
    </p:spTree>
    <p:extLst>
      <p:ext uri="{BB962C8B-B14F-4D97-AF65-F5344CB8AC3E}">
        <p14:creationId xmlns:p14="http://schemas.microsoft.com/office/powerpoint/2010/main" val="2955222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F9B8DA-957D-8166-EA01-FE831D003A9E}"/>
              </a:ext>
            </a:extLst>
          </p:cNvPr>
          <p:cNvSpPr>
            <a:spLocks noGrp="1"/>
          </p:cNvSpPr>
          <p:nvPr>
            <p:ph type="title"/>
          </p:nvPr>
        </p:nvSpPr>
        <p:spPr>
          <a:xfrm>
            <a:off x="838200" y="164892"/>
            <a:ext cx="10515600" cy="1858779"/>
          </a:xfrm>
        </p:spPr>
        <p:txBody>
          <a:bodyPr>
            <a:normAutofit/>
          </a:bodyPr>
          <a:lstStyle/>
          <a:p>
            <a:r>
              <a:rPr lang="fr-FR" sz="5400" b="1" dirty="0"/>
              <a:t>Convivialisme</a:t>
            </a:r>
            <a:br>
              <a:rPr lang="fr-FR" sz="5400" b="1" dirty="0"/>
            </a:br>
            <a:r>
              <a:rPr lang="fr-FR" sz="5400" b="1" dirty="0"/>
              <a:t>Cinq principes et un impératif</a:t>
            </a:r>
          </a:p>
        </p:txBody>
      </p:sp>
      <p:sp>
        <p:nvSpPr>
          <p:cNvPr id="3" name="Espace réservé du contenu 2">
            <a:extLst>
              <a:ext uri="{FF2B5EF4-FFF2-40B4-BE49-F238E27FC236}">
                <a16:creationId xmlns:a16="http://schemas.microsoft.com/office/drawing/2014/main" id="{CACC21FB-1BC5-81EC-F875-83B12932AC98}"/>
              </a:ext>
            </a:extLst>
          </p:cNvPr>
          <p:cNvSpPr>
            <a:spLocks noGrp="1"/>
          </p:cNvSpPr>
          <p:nvPr>
            <p:ph idx="1"/>
          </p:nvPr>
        </p:nvSpPr>
        <p:spPr>
          <a:xfrm>
            <a:off x="838200" y="2188563"/>
            <a:ext cx="10515600" cy="4317167"/>
          </a:xfrm>
        </p:spPr>
        <p:txBody>
          <a:bodyPr>
            <a:normAutofit/>
          </a:bodyPr>
          <a:lstStyle/>
          <a:p>
            <a:pPr marL="514350" indent="-514350">
              <a:buFont typeface="+mj-lt"/>
              <a:buAutoNum type="arabicPeriod"/>
            </a:pPr>
            <a:r>
              <a:rPr lang="fr-FR" sz="3600" dirty="0"/>
              <a:t>Principe de commune naturalité</a:t>
            </a:r>
          </a:p>
          <a:p>
            <a:pPr marL="514350" indent="-514350">
              <a:buFont typeface="+mj-lt"/>
              <a:buAutoNum type="arabicPeriod"/>
            </a:pPr>
            <a:r>
              <a:rPr lang="fr-FR" sz="3600" dirty="0"/>
              <a:t>Principe de commune humanité</a:t>
            </a:r>
          </a:p>
          <a:p>
            <a:pPr marL="514350" indent="-514350">
              <a:buFont typeface="+mj-lt"/>
              <a:buAutoNum type="arabicPeriod"/>
            </a:pPr>
            <a:r>
              <a:rPr lang="fr-FR" sz="3600" dirty="0"/>
              <a:t>Principe de commune socialité</a:t>
            </a:r>
          </a:p>
          <a:p>
            <a:pPr marL="514350" indent="-514350">
              <a:buFont typeface="+mj-lt"/>
              <a:buAutoNum type="arabicPeriod"/>
            </a:pPr>
            <a:r>
              <a:rPr lang="fr-FR" sz="3600" dirty="0"/>
              <a:t>Principe de légitime individuation</a:t>
            </a:r>
          </a:p>
          <a:p>
            <a:pPr marL="514350" indent="-514350">
              <a:buFont typeface="+mj-lt"/>
              <a:buAutoNum type="arabicPeriod"/>
            </a:pPr>
            <a:r>
              <a:rPr lang="fr-FR" sz="3600" dirty="0"/>
              <a:t>Principe d’opposition créatrice</a:t>
            </a:r>
          </a:p>
          <a:p>
            <a:pPr marL="514350" indent="-514350">
              <a:buFont typeface="+mj-lt"/>
              <a:buAutoNum type="arabicPeriod"/>
            </a:pPr>
            <a:r>
              <a:rPr lang="fr-FR" sz="3600" dirty="0"/>
              <a:t>Impératif de maîtrise  sorte de « méta principe » de « principe des principes » de l’</a:t>
            </a:r>
            <a:r>
              <a:rPr lang="fr-FR" sz="3600" i="1" dirty="0"/>
              <a:t>hubris</a:t>
            </a:r>
            <a:r>
              <a:rPr lang="fr-FR" sz="3600" dirty="0"/>
              <a:t> (démesure)</a:t>
            </a:r>
          </a:p>
        </p:txBody>
      </p:sp>
    </p:spTree>
    <p:extLst>
      <p:ext uri="{BB962C8B-B14F-4D97-AF65-F5344CB8AC3E}">
        <p14:creationId xmlns:p14="http://schemas.microsoft.com/office/powerpoint/2010/main" val="369645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89DB6B-A42F-D441-D494-3FC994BBD51A}"/>
              </a:ext>
            </a:extLst>
          </p:cNvPr>
          <p:cNvSpPr>
            <a:spLocks noGrp="1"/>
          </p:cNvSpPr>
          <p:nvPr>
            <p:ph type="title"/>
          </p:nvPr>
        </p:nvSpPr>
        <p:spPr>
          <a:xfrm>
            <a:off x="838200" y="365125"/>
            <a:ext cx="10959058" cy="1325563"/>
          </a:xfrm>
        </p:spPr>
        <p:txBody>
          <a:bodyPr>
            <a:noAutofit/>
          </a:bodyPr>
          <a:lstStyle/>
          <a:p>
            <a:r>
              <a:rPr lang="fr-FR" sz="6600" b="1" dirty="0"/>
              <a:t>Principe de commune naturalité</a:t>
            </a:r>
          </a:p>
        </p:txBody>
      </p:sp>
      <p:sp>
        <p:nvSpPr>
          <p:cNvPr id="3" name="Espace réservé du contenu 2">
            <a:extLst>
              <a:ext uri="{FF2B5EF4-FFF2-40B4-BE49-F238E27FC236}">
                <a16:creationId xmlns:a16="http://schemas.microsoft.com/office/drawing/2014/main" id="{51C77949-BB8C-90B0-C6E1-8FF3D0364AC5}"/>
              </a:ext>
            </a:extLst>
          </p:cNvPr>
          <p:cNvSpPr>
            <a:spLocks noGrp="1"/>
          </p:cNvSpPr>
          <p:nvPr>
            <p:ph idx="1"/>
          </p:nvPr>
        </p:nvSpPr>
        <p:spPr>
          <a:xfrm>
            <a:off x="838200" y="2383435"/>
            <a:ext cx="10515600" cy="3793527"/>
          </a:xfrm>
        </p:spPr>
        <p:txBody>
          <a:bodyPr>
            <a:normAutofit lnSpcReduction="10000"/>
          </a:bodyPr>
          <a:lstStyle/>
          <a:p>
            <a:r>
              <a:rPr lang="fr-FR" sz="3600" dirty="0"/>
              <a:t>Comme tous les êtres vivants, les êtres humains font partie de la nature et sont en interdépendance avec elle</a:t>
            </a:r>
          </a:p>
          <a:p>
            <a:r>
              <a:rPr lang="fr-FR" sz="3600" dirty="0"/>
              <a:t>Ils ont la responsabilité d’en prendre soin</a:t>
            </a:r>
          </a:p>
          <a:p>
            <a:r>
              <a:rPr lang="fr-FR" sz="3600" dirty="0"/>
              <a:t>A ne pas la respecter c’est leur survie physique et éthique qu’ils mettent en péril</a:t>
            </a:r>
          </a:p>
          <a:p>
            <a:r>
              <a:rPr lang="fr-FR" sz="3600" dirty="0"/>
              <a:t>Vers un « éco-convivialisme » ?</a:t>
            </a:r>
          </a:p>
        </p:txBody>
      </p:sp>
    </p:spTree>
    <p:extLst>
      <p:ext uri="{BB962C8B-B14F-4D97-AF65-F5344CB8AC3E}">
        <p14:creationId xmlns:p14="http://schemas.microsoft.com/office/powerpoint/2010/main" val="1828658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888A0F-104F-99A4-25D8-E3EB3D914C80}"/>
              </a:ext>
            </a:extLst>
          </p:cNvPr>
          <p:cNvSpPr>
            <a:spLocks noGrp="1"/>
          </p:cNvSpPr>
          <p:nvPr>
            <p:ph type="title"/>
          </p:nvPr>
        </p:nvSpPr>
        <p:spPr>
          <a:xfrm>
            <a:off x="838200" y="365125"/>
            <a:ext cx="11063990" cy="1325563"/>
          </a:xfrm>
        </p:spPr>
        <p:txBody>
          <a:bodyPr>
            <a:normAutofit/>
          </a:bodyPr>
          <a:lstStyle/>
          <a:p>
            <a:r>
              <a:rPr lang="fr-FR" sz="6600" b="1" dirty="0"/>
              <a:t>Principe de commune humanité</a:t>
            </a:r>
          </a:p>
        </p:txBody>
      </p:sp>
      <p:sp>
        <p:nvSpPr>
          <p:cNvPr id="3" name="Espace réservé du contenu 2">
            <a:extLst>
              <a:ext uri="{FF2B5EF4-FFF2-40B4-BE49-F238E27FC236}">
                <a16:creationId xmlns:a16="http://schemas.microsoft.com/office/drawing/2014/main" id="{34567E51-A0F8-510B-8C94-37BBB3ED79D2}"/>
              </a:ext>
            </a:extLst>
          </p:cNvPr>
          <p:cNvSpPr>
            <a:spLocks noGrp="1"/>
          </p:cNvSpPr>
          <p:nvPr>
            <p:ph idx="1"/>
          </p:nvPr>
        </p:nvSpPr>
        <p:spPr>
          <a:xfrm>
            <a:off x="838200" y="2428407"/>
            <a:ext cx="10515600" cy="3748556"/>
          </a:xfrm>
        </p:spPr>
        <p:txBody>
          <a:bodyPr>
            <a:normAutofit/>
          </a:bodyPr>
          <a:lstStyle/>
          <a:p>
            <a:r>
              <a:rPr lang="fr-FR" sz="3600" dirty="0"/>
              <a:t>Il n’y a qu’une humanité, par delà les différences de couleur de peau, de nationalité, de langue, de culture, de religion ou de richesse, de sexe ou d’orientation sexuelle…</a:t>
            </a:r>
          </a:p>
          <a:p>
            <a:r>
              <a:rPr lang="fr-FR" sz="3600" dirty="0"/>
              <a:t>Une humanité diverse et plurielle</a:t>
            </a:r>
          </a:p>
          <a:p>
            <a:pPr marL="0" indent="0">
              <a:buNone/>
            </a:pPr>
            <a:r>
              <a:rPr lang="fr-FR" sz="3600" dirty="0"/>
              <a:t> </a:t>
            </a:r>
          </a:p>
        </p:txBody>
      </p:sp>
    </p:spTree>
    <p:extLst>
      <p:ext uri="{BB962C8B-B14F-4D97-AF65-F5344CB8AC3E}">
        <p14:creationId xmlns:p14="http://schemas.microsoft.com/office/powerpoint/2010/main" val="2995395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C4A04F-5AF4-4069-5102-FB9BEEB72EB5}"/>
              </a:ext>
            </a:extLst>
          </p:cNvPr>
          <p:cNvSpPr>
            <a:spLocks noGrp="1"/>
          </p:cNvSpPr>
          <p:nvPr>
            <p:ph type="title"/>
          </p:nvPr>
        </p:nvSpPr>
        <p:spPr>
          <a:xfrm>
            <a:off x="838200" y="365125"/>
            <a:ext cx="10515600" cy="1325563"/>
          </a:xfrm>
        </p:spPr>
        <p:txBody>
          <a:bodyPr>
            <a:normAutofit/>
          </a:bodyPr>
          <a:lstStyle/>
          <a:p>
            <a:r>
              <a:rPr lang="fr-FR" sz="6600" b="1" dirty="0"/>
              <a:t>Principe de commune socialité</a:t>
            </a:r>
          </a:p>
        </p:txBody>
      </p:sp>
      <p:sp>
        <p:nvSpPr>
          <p:cNvPr id="3" name="Espace réservé du contenu 2">
            <a:extLst>
              <a:ext uri="{FF2B5EF4-FFF2-40B4-BE49-F238E27FC236}">
                <a16:creationId xmlns:a16="http://schemas.microsoft.com/office/drawing/2014/main" id="{0A6F20D1-6C24-AA9D-BD2C-7360E2F50A22}"/>
              </a:ext>
            </a:extLst>
          </p:cNvPr>
          <p:cNvSpPr>
            <a:spLocks noGrp="1"/>
          </p:cNvSpPr>
          <p:nvPr>
            <p:ph idx="1"/>
          </p:nvPr>
        </p:nvSpPr>
        <p:spPr>
          <a:xfrm>
            <a:off x="838200" y="2518347"/>
            <a:ext cx="10515600" cy="3658615"/>
          </a:xfrm>
        </p:spPr>
        <p:txBody>
          <a:bodyPr>
            <a:normAutofit/>
          </a:bodyPr>
          <a:lstStyle/>
          <a:p>
            <a:r>
              <a:rPr lang="fr-FR" sz="3600" dirty="0"/>
              <a:t>Les êtres humains sont des êtres sociaux pour qui la plus grande richesse est celle des rapports qu’ils entretiennent entre eux</a:t>
            </a:r>
          </a:p>
        </p:txBody>
      </p:sp>
    </p:spTree>
    <p:extLst>
      <p:ext uri="{BB962C8B-B14F-4D97-AF65-F5344CB8AC3E}">
        <p14:creationId xmlns:p14="http://schemas.microsoft.com/office/powerpoint/2010/main" val="1767636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4032C3-DF91-E0B6-471D-0912792AA4DF}"/>
              </a:ext>
            </a:extLst>
          </p:cNvPr>
          <p:cNvSpPr>
            <a:spLocks noGrp="1"/>
          </p:cNvSpPr>
          <p:nvPr>
            <p:ph type="title"/>
          </p:nvPr>
        </p:nvSpPr>
        <p:spPr>
          <a:xfrm>
            <a:off x="689548" y="365125"/>
            <a:ext cx="11287592" cy="1325563"/>
          </a:xfrm>
        </p:spPr>
        <p:txBody>
          <a:bodyPr>
            <a:noAutofit/>
          </a:bodyPr>
          <a:lstStyle/>
          <a:p>
            <a:r>
              <a:rPr lang="fr-FR" sz="6600" b="1" dirty="0"/>
              <a:t>Principe de légitime individuation</a:t>
            </a:r>
          </a:p>
        </p:txBody>
      </p:sp>
      <p:sp>
        <p:nvSpPr>
          <p:cNvPr id="3" name="Espace réservé du contenu 2">
            <a:extLst>
              <a:ext uri="{FF2B5EF4-FFF2-40B4-BE49-F238E27FC236}">
                <a16:creationId xmlns:a16="http://schemas.microsoft.com/office/drawing/2014/main" id="{64017DF0-486E-4F2D-C354-B8A2C311D8BF}"/>
              </a:ext>
            </a:extLst>
          </p:cNvPr>
          <p:cNvSpPr>
            <a:spLocks noGrp="1"/>
          </p:cNvSpPr>
          <p:nvPr>
            <p:ph idx="1"/>
          </p:nvPr>
        </p:nvSpPr>
        <p:spPr/>
        <p:txBody>
          <a:bodyPr/>
          <a:lstStyle/>
          <a:p>
            <a:r>
              <a:rPr lang="fr-FR" sz="3600" dirty="0"/>
              <a:t>Chacun (e) doit pouvoir faire reconnaitre son individualité singulière en développant ses capacités et sa puissance d’agir, avec et pour les autres, dans la perspective d’une égale liberté</a:t>
            </a:r>
          </a:p>
          <a:p>
            <a:r>
              <a:rPr lang="fr-FR" sz="3600" dirty="0"/>
              <a:t>Contrairement à l’individualisme, l’individuation légitime respecte l’interdépendance du sujet avec les autres et avec la nature</a:t>
            </a:r>
          </a:p>
        </p:txBody>
      </p:sp>
    </p:spTree>
    <p:extLst>
      <p:ext uri="{BB962C8B-B14F-4D97-AF65-F5344CB8AC3E}">
        <p14:creationId xmlns:p14="http://schemas.microsoft.com/office/powerpoint/2010/main" val="105118369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1184</TotalTime>
  <Words>2616</Words>
  <Application>Microsoft Office PowerPoint</Application>
  <PresentationFormat>Grand écran</PresentationFormat>
  <Paragraphs>109</Paragraphs>
  <Slides>25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25</vt:i4>
      </vt:variant>
    </vt:vector>
  </HeadingPairs>
  <TitlesOfParts>
    <vt:vector size="30" baseType="lpstr">
      <vt:lpstr>Arial</vt:lpstr>
      <vt:lpstr>Calibri</vt:lpstr>
      <vt:lpstr>Calibri Light</vt:lpstr>
      <vt:lpstr>Wingdings</vt:lpstr>
      <vt:lpstr>Thème Office</vt:lpstr>
      <vt:lpstr>CONIVIALISME OU BARBARIE  Le nouveau manifeste convivialiste</vt:lpstr>
      <vt:lpstr>L’intention du « second manifeste » (janvier 2020)</vt:lpstr>
      <vt:lpstr>Les premiers signataires du manifeste</vt:lpstr>
      <vt:lpstr>Objectif du manifeste « Convivialisme ou barbarie » Philosophie de l’art de vivre</vt:lpstr>
      <vt:lpstr>Convivialisme Cinq principes et un impératif</vt:lpstr>
      <vt:lpstr>Principe de commune naturalité</vt:lpstr>
      <vt:lpstr>Principe de commune humanité</vt:lpstr>
      <vt:lpstr>Principe de commune socialité</vt:lpstr>
      <vt:lpstr>Principe de légitime individuation</vt:lpstr>
      <vt:lpstr>Principe d’opposition créatrice</vt:lpstr>
      <vt:lpstr>Impératif de maîtrise de l’hubris (méta principe ou principe des principes)</vt:lpstr>
      <vt:lpstr>Cinq principes et un impératif qui forment un tout</vt:lpstr>
      <vt:lpstr>Combattre l’hubris, l’illimitation  Pour un réformisme radical face aux catastrophes qui s’annoncent</vt:lpstr>
      <vt:lpstr>Trois catastrophes Une interdépendance multiple et inégalitaire</vt:lpstr>
      <vt:lpstr>Défis économiques et écologiques, nécessaire sobriété</vt:lpstr>
      <vt:lpstr>Défis idéologiques : vers un universalisme pluriel ?</vt:lpstr>
      <vt:lpstr>Défis anthropologiques C’est en  tenant sa place dans les multiples réseaux de dons (donner, recevoir et rendre) que l’on est reconnu comme proprement humain !</vt:lpstr>
      <vt:lpstr>Défis démocratiques 1</vt:lpstr>
      <vt:lpstr>Défis démocratiques 2</vt:lpstr>
      <vt:lpstr>Défis démocratiques 3</vt:lpstr>
      <vt:lpstr>Défis géostratégiques</vt:lpstr>
      <vt:lpstr>Vers un parlement citoyen mondial pour un nouvel humanisme </vt:lpstr>
      <vt:lpstr>Les principes convivialistes en pratique les interstices à notre portée</vt:lpstr>
      <vt:lpstr>Présentation PowerPoint</vt:lpstr>
      <vt:lpstr>FIN ? Non, début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Ids</dc:creator>
  <cp:lastModifiedBy>Marc Humbert</cp:lastModifiedBy>
  <cp:revision>17</cp:revision>
  <cp:lastPrinted>2025-11-16T07:17:17Z</cp:lastPrinted>
  <dcterms:created xsi:type="dcterms:W3CDTF">2025-11-15T12:40:36Z</dcterms:created>
  <dcterms:modified xsi:type="dcterms:W3CDTF">2025-11-18T09:27:59Z</dcterms:modified>
</cp:coreProperties>
</file>